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99"/>
  </p:notesMasterIdLst>
  <p:sldIdLst>
    <p:sldId id="256" r:id="rId3"/>
    <p:sldId id="303" r:id="rId4"/>
    <p:sldId id="294" r:id="rId5"/>
    <p:sldId id="302" r:id="rId6"/>
    <p:sldId id="295" r:id="rId7"/>
    <p:sldId id="296" r:id="rId8"/>
    <p:sldId id="297" r:id="rId9"/>
    <p:sldId id="507" r:id="rId10"/>
    <p:sldId id="587" r:id="rId11"/>
    <p:sldId id="476" r:id="rId12"/>
    <p:sldId id="298" r:id="rId13"/>
    <p:sldId id="509" r:id="rId14"/>
    <p:sldId id="299" r:id="rId15"/>
    <p:sldId id="510" r:id="rId16"/>
    <p:sldId id="300" r:id="rId17"/>
    <p:sldId id="301" r:id="rId18"/>
    <p:sldId id="292" r:id="rId19"/>
    <p:sldId id="304" r:id="rId20"/>
    <p:sldId id="305" r:id="rId21"/>
    <p:sldId id="306" r:id="rId22"/>
    <p:sldId id="309" r:id="rId23"/>
    <p:sldId id="310" r:id="rId24"/>
    <p:sldId id="308" r:id="rId25"/>
    <p:sldId id="539" r:id="rId26"/>
    <p:sldId id="588" r:id="rId27"/>
    <p:sldId id="311" r:id="rId28"/>
    <p:sldId id="307" r:id="rId29"/>
    <p:sldId id="312" r:id="rId30"/>
    <p:sldId id="313" r:id="rId31"/>
    <p:sldId id="314" r:id="rId32"/>
    <p:sldId id="315" r:id="rId33"/>
    <p:sldId id="546" r:id="rId34"/>
    <p:sldId id="547" r:id="rId35"/>
    <p:sldId id="548" r:id="rId36"/>
    <p:sldId id="549" r:id="rId37"/>
    <p:sldId id="550" r:id="rId38"/>
    <p:sldId id="316" r:id="rId39"/>
    <p:sldId id="536" r:id="rId40"/>
    <p:sldId id="537" r:id="rId41"/>
    <p:sldId id="543" r:id="rId42"/>
    <p:sldId id="673" r:id="rId43"/>
    <p:sldId id="584" r:id="rId44"/>
    <p:sldId id="585" r:id="rId45"/>
    <p:sldId id="674" r:id="rId46"/>
    <p:sldId id="582" r:id="rId47"/>
    <p:sldId id="581" r:id="rId48"/>
    <p:sldId id="583" r:id="rId49"/>
    <p:sldId id="317" r:id="rId50"/>
    <p:sldId id="361" r:id="rId51"/>
    <p:sldId id="574" r:id="rId52"/>
    <p:sldId id="575" r:id="rId53"/>
    <p:sldId id="318" r:id="rId54"/>
    <p:sldId id="555" r:id="rId55"/>
    <p:sldId id="320" r:id="rId56"/>
    <p:sldId id="319" r:id="rId57"/>
    <p:sldId id="321" r:id="rId58"/>
    <p:sldId id="323"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24" r:id="rId79"/>
    <p:sldId id="322" r:id="rId80"/>
    <p:sldId id="344" r:id="rId81"/>
    <p:sldId id="345" r:id="rId82"/>
    <p:sldId id="346" r:id="rId83"/>
    <p:sldId id="347" r:id="rId84"/>
    <p:sldId id="348" r:id="rId85"/>
    <p:sldId id="591" r:id="rId86"/>
    <p:sldId id="590" r:id="rId87"/>
    <p:sldId id="351" r:id="rId88"/>
    <p:sldId id="352" r:id="rId89"/>
    <p:sldId id="355" r:id="rId90"/>
    <p:sldId id="353" r:id="rId91"/>
    <p:sldId id="354" r:id="rId92"/>
    <p:sldId id="350" r:id="rId93"/>
    <p:sldId id="349" r:id="rId94"/>
    <p:sldId id="356" r:id="rId95"/>
    <p:sldId id="357" r:id="rId96"/>
    <p:sldId id="358" r:id="rId97"/>
    <p:sldId id="359" r:id="rId9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CC33"/>
    <a:srgbClr val="F5F6F5"/>
    <a:srgbClr val="F7F7F7"/>
    <a:srgbClr val="EAEAEA"/>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7"/>
    <p:restoredTop sz="72237"/>
  </p:normalViewPr>
  <p:slideViewPr>
    <p:cSldViewPr showGuides="1">
      <p:cViewPr varScale="1">
        <p:scale>
          <a:sx n="81" d="100"/>
          <a:sy n="81" d="100"/>
        </p:scale>
        <p:origin x="172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defRPr sz="1200"/>
            </a:lvl1pPr>
          </a:lstStyle>
          <a:p>
            <a:pPr>
              <a:defRPr/>
            </a:pPr>
            <a:endParaRPr lang="zh-CN"/>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200"/>
            </a:lvl1pPr>
          </a:lstStyle>
          <a:p>
            <a:pPr>
              <a:defRPr/>
            </a:pPr>
            <a:fld id="{80B9E329-3F0A-4162-9F4E-AE0FB392ADB7}" type="datetimeFigureOut">
              <a:rPr lang="zh-CN" altLang="en-US"/>
              <a:t>2025/10/22</a:t>
            </a:fld>
            <a:endParaRPr lang="zh-CN"/>
          </a:p>
        </p:txBody>
      </p:sp>
      <p:sp>
        <p:nvSpPr>
          <p:cNvPr id="3076"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lvl="0"/>
            <a:r>
              <a:rPr lang="zh-CN" noProof="0"/>
              <a:t>单击此处编辑母版文本样式</a:t>
            </a:r>
          </a:p>
          <a:p>
            <a:pPr lvl="1"/>
            <a:r>
              <a:rPr lang="zh-CN" noProof="0"/>
              <a:t>第二级</a:t>
            </a:r>
          </a:p>
          <a:p>
            <a:pPr lvl="2"/>
            <a:r>
              <a:rPr lang="zh-CN" noProof="0"/>
              <a:t>第三级</a:t>
            </a:r>
          </a:p>
          <a:p>
            <a:pPr lvl="3"/>
            <a:r>
              <a:rPr lang="zh-CN" noProof="0"/>
              <a:t>第四级</a:t>
            </a:r>
          </a:p>
          <a:p>
            <a:pPr lvl="4"/>
            <a:r>
              <a:rPr lang="zh-CN" noProof="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defRPr sz="1200"/>
            </a:lvl1pPr>
          </a:lstStyle>
          <a:p>
            <a:pPr>
              <a:defRPr/>
            </a:pPr>
            <a:endParaRPr lang="zh-CN"/>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defRPr sz="1200"/>
            </a:lvl1pPr>
          </a:lstStyle>
          <a:p>
            <a:pPr>
              <a:defRPr/>
            </a:pPr>
            <a:fld id="{AC7314F3-8979-43DB-9D13-AAA4DC7A3FD9}" type="slidenum">
              <a:rPr lang="en-US" altLang="zh-CN"/>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AC51ECA-6994-714C-AE81-44ACD35C8D08}" type="slidenum">
              <a:rPr lang="zh-CN" altLang="en-US"/>
              <a:t>8</a:t>
            </a:fld>
            <a:endParaRPr lang="en-US" altLang="zh-CN"/>
          </a:p>
        </p:txBody>
      </p:sp>
      <p:sp>
        <p:nvSpPr>
          <p:cNvPr id="349186" name="Rectangle 2"/>
          <p:cNvSpPr>
            <a:spLocks noGrp="1" noRot="1" noChangeAspect="1" noChangeArrowheads="1" noTextEdit="1"/>
          </p:cNvSpPr>
          <p:nvPr>
            <p:ph type="sldImg"/>
          </p:nvPr>
        </p:nvSpPr>
        <p:spPr>
          <a:xfrm>
            <a:off x="884238" y="738188"/>
            <a:ext cx="4903787" cy="3678237"/>
          </a:xfrm>
          <a:ln w="12700" cap="flat">
            <a:solidFill>
              <a:schemeClr val="tx1"/>
            </a:solidFill>
          </a:ln>
          <a:extLst>
            <a:ext uri="{909E8E84-426E-40DD-AFC4-6F175D3DCCD1}">
              <a14:hiddenFill xmlns:a14="http://schemas.microsoft.com/office/drawing/2010/main">
                <a:noFill/>
              </a14:hiddenFill>
            </a:ext>
          </a:extLst>
        </p:spPr>
      </p:sp>
      <p:sp>
        <p:nvSpPr>
          <p:cNvPr id="349187" name="Rectangle 3"/>
          <p:cNvSpPr>
            <a:spLocks noGrp="1" noChangeArrowheads="1"/>
          </p:cNvSpPr>
          <p:nvPr>
            <p:ph type="body" idx="1"/>
          </p:nvPr>
        </p:nvSpPr>
        <p:spPr>
          <a:xfrm>
            <a:off x="889000" y="4664075"/>
            <a:ext cx="4891088" cy="4419600"/>
          </a:xfrm>
        </p:spPr>
        <p:txBody>
          <a:bodyPr lIns="92075" tIns="46038" rIns="92075" bIns="46038"/>
          <a:lstStyle/>
          <a:p>
            <a:endParaRPr lang="zh-CN" altLang="en-US">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9</a:t>
            </a:fld>
            <a:endParaRPr lang="zh-CN" altLang="zh-CN"/>
          </a:p>
        </p:txBody>
      </p:sp>
    </p:spTree>
    <p:extLst>
      <p:ext uri="{BB962C8B-B14F-4D97-AF65-F5344CB8AC3E}">
        <p14:creationId xmlns:p14="http://schemas.microsoft.com/office/powerpoint/2010/main" val="192342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1" dirty="0">
                <a:latin typeface="宋体" pitchFamily="2" charset="-122"/>
              </a:rPr>
              <a:t>面向数据结构的设计方法</a:t>
            </a:r>
            <a:r>
              <a:rPr kumimoji="1" lang="en-US" altLang="zh-CN" sz="1200" b="1" dirty="0">
                <a:latin typeface="宋体" pitchFamily="2" charset="-122"/>
              </a:rPr>
              <a:t>(JSD</a:t>
            </a:r>
            <a:r>
              <a:rPr kumimoji="1" lang="zh-CN" altLang="en-US" sz="1200" b="1" dirty="0">
                <a:latin typeface="宋体" pitchFamily="2" charset="-122"/>
              </a:rPr>
              <a:t>方法</a:t>
            </a:r>
            <a:r>
              <a:rPr kumimoji="1" lang="en-US" altLang="zh-CN" sz="1200" b="1" dirty="0">
                <a:latin typeface="宋体" pitchFamily="2" charset="-122"/>
              </a:rPr>
              <a:t>)</a:t>
            </a:r>
            <a:r>
              <a:rPr kumimoji="1" lang="zh-CN" altLang="en-US" sz="1200" b="1" dirty="0">
                <a:latin typeface="宋体" pitchFamily="2" charset="-122"/>
              </a:rPr>
              <a:t>是结构化设计的扩充，就是用数据结构作为程序设计的基础，最终目标是得出对程序设计过程的描述，最适合于在详细设计阶段使用。也就是说，在完成了软件结构设计之后，可以使用面向数据结构的方法来设计每个模块的处理过程。</a:t>
            </a:r>
            <a:endParaRPr kumimoji="1" lang="en-US" altLang="zh-CN" sz="1200" b="1" dirty="0">
              <a:latin typeface="宋体" pitchFamily="2" charset="-122"/>
            </a:endParaRPr>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14</a:t>
            </a:fld>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COMPATIBILITY TRACEABILITY OF REQUIREMENTS</a:t>
            </a:r>
            <a:r>
              <a:rPr kumimoji="1" lang="zh-CN" altLang="en-US" dirty="0"/>
              <a:t>需求的兼容性可追溯性</a:t>
            </a:r>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24</a:t>
            </a:fld>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25</a:t>
            </a:fld>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333333"/>
                </a:solidFill>
                <a:effectLst/>
                <a:latin typeface="PingFang SC" panose="020B0400000000000000" pitchFamily="34" charset="-122"/>
                <a:ea typeface="PingFang SC" panose="020B0400000000000000" pitchFamily="34" charset="-122"/>
              </a:rPr>
              <a:t>扇入：是指直接调用该模块的上级模块的个数。扇入大表示模块的复用程序高。</a:t>
            </a:r>
            <a:endParaRPr lang="en-US" altLang="zh-CN" b="0" i="0" u="none" strike="noStrike" dirty="0">
              <a:solidFill>
                <a:srgbClr val="333333"/>
              </a:solidFill>
              <a:effectLst/>
              <a:latin typeface="PingFang SC" panose="020B0400000000000000" pitchFamily="34" charset="-122"/>
              <a:ea typeface="PingFang SC" panose="020B0400000000000000" pitchFamily="34" charset="-122"/>
            </a:endParaRPr>
          </a:p>
          <a:p>
            <a:r>
              <a:rPr lang="zh-CN" altLang="en-US" b="0" i="0" u="none" strike="noStrike" dirty="0">
                <a:solidFill>
                  <a:srgbClr val="333333"/>
                </a:solidFill>
                <a:effectLst/>
                <a:latin typeface="PingFang SC" panose="020B0400000000000000" pitchFamily="34" charset="-122"/>
                <a:ea typeface="PingFang SC" panose="020B0400000000000000" pitchFamily="34" charset="-122"/>
              </a:rPr>
              <a:t>最大扇出数是指该系统结构中模块可以直接调用的下级模块最大数目。扇出：是指该模块直接调用的下级模块的个数。扇出大表示模块的复杂度高，需要控制和协调过多的下级模块。</a:t>
            </a:r>
            <a:endParaRPr lang="en-US" altLang="zh-CN" b="0" i="0" u="none" strike="noStrike" dirty="0">
              <a:solidFill>
                <a:srgbClr val="333333"/>
              </a:solidFill>
              <a:effectLst/>
              <a:latin typeface="PingFang SC" panose="020B0400000000000000" pitchFamily="34" charset="-122"/>
              <a:ea typeface="PingFang SC" panose="020B0400000000000000" pitchFamily="34" charset="-122"/>
            </a:endParaRPr>
          </a:p>
          <a:p>
            <a:endParaRPr kumimoji="1" lang="en-US" altLang="zh-CN" b="0" i="0" u="none" strike="noStrike" dirty="0">
              <a:solidFill>
                <a:srgbClr val="333333"/>
              </a:solidFill>
              <a:effectLst/>
              <a:latin typeface="PingFang SC" panose="020B0400000000000000" pitchFamily="34" charset="-122"/>
              <a:ea typeface="PingFang SC" panose="020B0400000000000000" pitchFamily="34" charset="-122"/>
            </a:endParaRPr>
          </a:p>
          <a:p>
            <a:r>
              <a:rPr lang="zh-CN" altLang="en-US" b="0" i="0" u="none" strike="noStrike" dirty="0">
                <a:solidFill>
                  <a:srgbClr val="333333"/>
                </a:solidFill>
                <a:effectLst/>
                <a:latin typeface="Arial" panose="020B0604020202090204" pitchFamily="34" charset="0"/>
              </a:rPr>
              <a:t>扇入越大</a:t>
            </a:r>
            <a:r>
              <a:rPr lang="en-US" altLang="zh-CN" b="0" i="0" u="none" strike="noStrike" dirty="0">
                <a:solidFill>
                  <a:srgbClr val="333333"/>
                </a:solidFill>
                <a:effectLst/>
                <a:latin typeface="Arial" panose="020B0604020202090204" pitchFamily="34" charset="0"/>
              </a:rPr>
              <a:t>,</a:t>
            </a:r>
            <a:r>
              <a:rPr lang="zh-CN" altLang="en-US" b="0" i="0" u="none" strike="noStrike" dirty="0">
                <a:solidFill>
                  <a:srgbClr val="333333"/>
                </a:solidFill>
                <a:effectLst/>
                <a:latin typeface="Arial" panose="020B0604020202090204" pitchFamily="34" charset="0"/>
              </a:rPr>
              <a:t>说明该模块可以被很多的上级模块调用</a:t>
            </a:r>
            <a:r>
              <a:rPr lang="en-US" altLang="zh-CN" b="0" i="0" u="none" strike="noStrike" dirty="0">
                <a:solidFill>
                  <a:srgbClr val="333333"/>
                </a:solidFill>
                <a:effectLst/>
                <a:latin typeface="Arial" panose="020B0604020202090204" pitchFamily="34" charset="0"/>
              </a:rPr>
              <a:t>,</a:t>
            </a:r>
            <a:r>
              <a:rPr lang="zh-CN" altLang="en-US" b="0" i="0" u="none" strike="noStrike" dirty="0">
                <a:solidFill>
                  <a:srgbClr val="333333"/>
                </a:solidFill>
                <a:effectLst/>
                <a:latin typeface="Arial" panose="020B0604020202090204" pitchFamily="34" charset="0"/>
              </a:rPr>
              <a:t>说明本模块提炼的非常好</a:t>
            </a:r>
            <a:r>
              <a:rPr lang="en-US" altLang="zh-CN" b="0" i="0" u="none" strike="noStrike" dirty="0">
                <a:solidFill>
                  <a:srgbClr val="333333"/>
                </a:solidFill>
                <a:effectLst/>
                <a:latin typeface="Arial" panose="020B0604020202090204" pitchFamily="34" charset="0"/>
              </a:rPr>
              <a:t>,</a:t>
            </a:r>
            <a:r>
              <a:rPr lang="zh-CN" altLang="en-US" b="0" i="0" u="none" strike="noStrike" dirty="0">
                <a:solidFill>
                  <a:srgbClr val="333333"/>
                </a:solidFill>
                <a:effectLst/>
                <a:latin typeface="Arial" panose="020B0604020202090204" pitchFamily="34" charset="0"/>
              </a:rPr>
              <a:t>这是我们希望的。</a:t>
            </a:r>
            <a:endParaRPr kumimoji="1" lang="en-US" altLang="zh-CN" b="0" i="0" u="none" strike="noStrike" dirty="0">
              <a:solidFill>
                <a:srgbClr val="333333"/>
              </a:solidFill>
              <a:effectLst/>
              <a:latin typeface="PingFang SC" panose="020B0400000000000000" pitchFamily="34" charset="-122"/>
              <a:ea typeface="PingFang SC" panose="020B0400000000000000" pitchFamily="34" charset="-122"/>
            </a:endParaRPr>
          </a:p>
          <a:p>
            <a:r>
              <a:rPr lang="zh-CN" altLang="en-US" b="1" i="0" u="none" strike="noStrike" dirty="0">
                <a:solidFill>
                  <a:srgbClr val="333333"/>
                </a:solidFill>
                <a:effectLst/>
                <a:latin typeface="Arial" panose="020B0604020202090204" pitchFamily="34" charset="0"/>
              </a:rPr>
              <a:t>一般认为扇出为</a:t>
            </a:r>
            <a:r>
              <a:rPr lang="en-US" altLang="zh-CN" b="1" i="0" u="none" strike="noStrike" dirty="0">
                <a:solidFill>
                  <a:srgbClr val="333333"/>
                </a:solidFill>
                <a:effectLst/>
                <a:latin typeface="Arial" panose="020B0604020202090204" pitchFamily="34" charset="0"/>
              </a:rPr>
              <a:t>3</a:t>
            </a:r>
            <a:r>
              <a:rPr lang="zh-CN" altLang="en-US" b="1" i="0" u="none" strike="noStrike" dirty="0">
                <a:solidFill>
                  <a:srgbClr val="333333"/>
                </a:solidFill>
                <a:effectLst/>
                <a:latin typeface="Arial" panose="020B0604020202090204" pitchFamily="34" charset="0"/>
              </a:rPr>
              <a:t>到</a:t>
            </a:r>
            <a:r>
              <a:rPr lang="en-US" altLang="zh-CN" b="1" i="0" u="none" strike="noStrike" dirty="0">
                <a:solidFill>
                  <a:srgbClr val="333333"/>
                </a:solidFill>
                <a:effectLst/>
                <a:latin typeface="Arial" panose="020B0604020202090204" pitchFamily="34" charset="0"/>
              </a:rPr>
              <a:t>4</a:t>
            </a:r>
            <a:r>
              <a:rPr lang="zh-CN" altLang="en-US" b="1" i="0" u="none" strike="noStrike" dirty="0">
                <a:solidFill>
                  <a:srgbClr val="333333"/>
                </a:solidFill>
                <a:effectLst/>
                <a:latin typeface="Arial" panose="020B0604020202090204" pitchFamily="34" charset="0"/>
              </a:rPr>
              <a:t>比较好</a:t>
            </a:r>
            <a:r>
              <a:rPr lang="en-US" altLang="zh-CN" b="1" i="0" u="none" strike="noStrike" dirty="0">
                <a:solidFill>
                  <a:srgbClr val="333333"/>
                </a:solidFill>
                <a:effectLst/>
                <a:latin typeface="Arial" panose="020B0604020202090204" pitchFamily="34" charset="0"/>
              </a:rPr>
              <a:t>,</a:t>
            </a:r>
            <a:r>
              <a:rPr lang="zh-CN" altLang="en-US" b="1" i="0" u="none" strike="noStrike" dirty="0">
                <a:solidFill>
                  <a:srgbClr val="333333"/>
                </a:solidFill>
                <a:effectLst/>
                <a:latin typeface="Arial" panose="020B0604020202090204" pitchFamily="34" charset="0"/>
              </a:rPr>
              <a:t>但最大不能超过</a:t>
            </a:r>
            <a:r>
              <a:rPr lang="en-US" altLang="zh-CN" b="1" i="0" u="none" strike="noStrike" dirty="0">
                <a:solidFill>
                  <a:srgbClr val="333333"/>
                </a:solidFill>
                <a:effectLst/>
                <a:latin typeface="Arial" panose="020B0604020202090204" pitchFamily="34" charset="0"/>
              </a:rPr>
              <a:t>7</a:t>
            </a:r>
            <a:endParaRPr kumimoji="1" lang="zh-CN" altLang="en-US" dirty="0"/>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40</a:t>
            </a:fld>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一个模块的扇出不宜过大，</a:t>
            </a:r>
            <a:r>
              <a:rPr kumimoji="1" lang="en-US" altLang="zh-CN" dirty="0"/>
              <a:t>3-9</a:t>
            </a:r>
            <a:r>
              <a:rPr kumimoji="1" lang="zh-CN" altLang="en-US" dirty="0"/>
              <a:t>为好，扇入越大越好</a:t>
            </a:r>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54</a:t>
            </a:fld>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83</a:t>
            </a:fld>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84</a:t>
            </a:fld>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6CEADE5-0208-475A-A66A-F2C8D0F23CD6}"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EF1C1AB-1E40-4CAC-8978-61192C33EB38}"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7684557-08DB-4D00-8E78-CAFACB650B3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89489" y="295275"/>
            <a:ext cx="7724042" cy="3133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灯片编号占位符 2"/>
          <p:cNvSpPr>
            <a:spLocks noGrp="1"/>
          </p:cNvSpPr>
          <p:nvPr>
            <p:ph type="sldNum" sz="quarter" idx="10"/>
          </p:nvPr>
        </p:nvSpPr>
        <p:spPr>
          <a:xfrm>
            <a:off x="779585" y="6365875"/>
            <a:ext cx="3322027" cy="317500"/>
          </a:xfrm>
        </p:spPr>
        <p:txBody>
          <a:bodyPr/>
          <a:lstStyle>
            <a:lvl1pPr>
              <a:defRPr/>
            </a:lvl1pPr>
          </a:lstStyle>
          <a:p>
            <a:endParaRPr lang="de-DE" altLang="zh-C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89489" y="295275"/>
            <a:ext cx="7724042" cy="641350"/>
          </a:xfrm>
        </p:spPr>
        <p:txBody>
          <a:bodyPr/>
          <a:lstStyle/>
          <a:p>
            <a:r>
              <a:rPr lang="zh-CN" altLang="en-US"/>
              <a:t>单击此处编辑母版标题样式</a:t>
            </a:r>
          </a:p>
        </p:txBody>
      </p:sp>
      <p:sp>
        <p:nvSpPr>
          <p:cNvPr id="3" name="文本占位符 2"/>
          <p:cNvSpPr>
            <a:spLocks noGrp="1"/>
          </p:cNvSpPr>
          <p:nvPr>
            <p:ph type="body" sz="half" idx="1"/>
          </p:nvPr>
        </p:nvSpPr>
        <p:spPr>
          <a:xfrm>
            <a:off x="1283678" y="1474788"/>
            <a:ext cx="3590192" cy="1954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014547" y="1474788"/>
            <a:ext cx="3591658" cy="1954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p:cNvSpPr>
            <a:spLocks noGrp="1"/>
          </p:cNvSpPr>
          <p:nvPr>
            <p:ph type="sldNum" sz="quarter" idx="10"/>
          </p:nvPr>
        </p:nvSpPr>
        <p:spPr>
          <a:xfrm>
            <a:off x="779585" y="6365875"/>
            <a:ext cx="3322027" cy="317500"/>
          </a:xfrm>
        </p:spPr>
        <p:txBody>
          <a:bodyPr/>
          <a:lstStyle>
            <a:lvl1pPr>
              <a:defRPr/>
            </a:lvl1pPr>
          </a:lstStyle>
          <a:p>
            <a:endParaRPr lang="de-DE" altLang="zh-CN"/>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C264A91-FA20-40C7-A1AE-5C2168E374A2}"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75DC92-2DED-4E80-8F15-6DFD172D5794}" type="slidenum">
              <a:rPr lang="en-US" altLang="zh-CN"/>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B371EA1-F724-4F96-BA7D-EDB783B5E958}" type="slidenum">
              <a:rPr lang="en-US" altLang="zh-CN"/>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2356C41E-0794-4820-AD87-B046B0324280}" type="slidenum">
              <a:rPr lang="en-US" altLang="zh-CN"/>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29C3E6C1-B4F1-4113-8993-0DD26BBD898F}" type="slidenum">
              <a:rPr lang="en-US" altLang="zh-CN"/>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312643B-A313-4A2D-AD75-9216C8BD9BF9}"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FD68C5F-8AC3-4D81-A9A4-A8D4A415301B}"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BD28ACA7-B584-47E8-8CA0-73B2515A4F96}" type="slidenum">
              <a:rPr lang="en-US" altLang="zh-CN"/>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85BD6675-BBC1-4F64-B559-166625629197}" type="slidenum">
              <a:rPr lang="en-US" altLang="zh-CN"/>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F4394E0-4CFD-49DD-9779-CCCE2AFBED2C}" type="slidenum">
              <a:rPr lang="en-US" altLang="zh-CN"/>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985EF33-AAB3-4C3C-9020-5EFBC449AF88}" type="slidenum">
              <a:rPr lang="en-US" altLang="zh-CN"/>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95175E3-090E-455D-A54A-1FCF2B020FA8}"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C5AC705-4F41-4031-88C9-228FF7E332BC}"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4797DF8C-7718-4F66-BA4D-94136DF0A096}"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C1A9AD86-7C70-4F0B-A5CA-105116A97A9A}"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EDF840A8-8B79-460E-B3E4-7F0D109D14DC}"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020420C2-7F0A-4EE9-9978-A39427411021}"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21115DD6-E0A8-4102-8F30-B2876BDC07FE}"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0CCA013-1CD7-46A1-9DAF-477439CB8FAF}"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第五级软件工程</a:t>
            </a:r>
          </a:p>
          <a:p>
            <a:pPr lvl="4"/>
            <a:endParaRPr lang="zh-CN"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a:defRPr/>
            </a:pPr>
            <a:fld id="{C8CF0E78-B88C-4697-B07F-487D676AE664}" type="slidenum">
              <a:rPr lang="en-US" altLang="zh-CN"/>
              <a:t>‹#›</a:t>
            </a:fld>
            <a:endParaRPr lang="en-US" altLang="zh-CN"/>
          </a:p>
        </p:txBody>
      </p:sp>
      <p:sp>
        <p:nvSpPr>
          <p:cNvPr id="1031" name="TextBox 10"/>
          <p:cNvSpPr txBox="1">
            <a:spLocks noChangeArrowheads="1"/>
          </p:cNvSpPr>
          <p:nvPr/>
        </p:nvSpPr>
        <p:spPr bwMode="auto">
          <a:xfrm>
            <a:off x="7451725" y="188913"/>
            <a:ext cx="12969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defRPr/>
            </a:pPr>
            <a:r>
              <a:rPr lang="zh-CN" altLang="zh-CN">
                <a:solidFill>
                  <a:schemeClr val="bg1"/>
                </a:solidFill>
                <a:latin typeface="华文新魏" panose="02010800040101010101" pitchFamily="2" charset="-122"/>
                <a:ea typeface="华文新魏" panose="02010800040101010101" pitchFamily="2" charset="-122"/>
              </a:rPr>
              <a:t>软 件 工 程</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fontAlgn="base">
        <a:lnSpc>
          <a:spcPct val="150000"/>
        </a:lnSpc>
        <a:spcBef>
          <a:spcPct val="20000"/>
        </a:spcBef>
        <a:spcAft>
          <a:spcPct val="0"/>
        </a:spcAft>
        <a:buChar char="»"/>
        <a:defRPr sz="2000">
          <a:solidFill>
            <a:schemeClr val="tx1"/>
          </a:solidFill>
          <a:latin typeface="+mn-lt"/>
          <a:ea typeface="+mn-ea"/>
        </a:defRPr>
      </a:lvl6pPr>
      <a:lvl7pPr marL="2971800" indent="-228600" algn="l" rtl="0" fontAlgn="base">
        <a:lnSpc>
          <a:spcPct val="150000"/>
        </a:lnSpc>
        <a:spcBef>
          <a:spcPct val="20000"/>
        </a:spcBef>
        <a:spcAft>
          <a:spcPct val="0"/>
        </a:spcAft>
        <a:buChar char="»"/>
        <a:defRPr sz="2000">
          <a:solidFill>
            <a:schemeClr val="tx1"/>
          </a:solidFill>
          <a:latin typeface="+mn-lt"/>
          <a:ea typeface="+mn-ea"/>
        </a:defRPr>
      </a:lvl7pPr>
      <a:lvl8pPr marL="3429000" indent="-228600" algn="l" rtl="0" fontAlgn="base">
        <a:lnSpc>
          <a:spcPct val="150000"/>
        </a:lnSpc>
        <a:spcBef>
          <a:spcPct val="20000"/>
        </a:spcBef>
        <a:spcAft>
          <a:spcPct val="0"/>
        </a:spcAft>
        <a:buChar char="»"/>
        <a:defRPr sz="2000">
          <a:solidFill>
            <a:schemeClr val="tx1"/>
          </a:solidFill>
          <a:latin typeface="+mn-lt"/>
          <a:ea typeface="+mn-ea"/>
        </a:defRPr>
      </a:lvl8pPr>
      <a:lvl9pPr marL="3886200" indent="-228600" algn="l" rtl="0" fontAlgn="base">
        <a:lnSpc>
          <a:spcPct val="150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050" name="图片 7" descr="08f46c7211d24e3a8701b02c.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380288" y="4221163"/>
            <a:ext cx="7508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205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第五级软件工程</a:t>
            </a:r>
          </a:p>
          <a:p>
            <a:pPr lvl="4"/>
            <a:endParaRPr lang="zh-CN" altLang="zh-CN"/>
          </a:p>
        </p:txBody>
      </p:sp>
      <p:sp>
        <p:nvSpPr>
          <p:cNvPr id="2053"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a:defRPr/>
            </a:pPr>
            <a:endParaRPr lang="en-US"/>
          </a:p>
        </p:txBody>
      </p:sp>
      <p:sp>
        <p:nvSpPr>
          <p:cNvPr id="2054"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a:defRPr/>
            </a:pPr>
            <a:endParaRPr lang="en-US"/>
          </a:p>
        </p:txBody>
      </p:sp>
      <p:sp>
        <p:nvSpPr>
          <p:cNvPr id="2055"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a:defRPr/>
            </a:pPr>
            <a:fld id="{C2D5B13E-CA84-49CB-BDA5-2929788047F5}"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fontAlgn="base">
        <a:lnSpc>
          <a:spcPct val="150000"/>
        </a:lnSpc>
        <a:spcBef>
          <a:spcPct val="20000"/>
        </a:spcBef>
        <a:spcAft>
          <a:spcPct val="0"/>
        </a:spcAft>
        <a:buChar char="»"/>
        <a:defRPr sz="2000">
          <a:solidFill>
            <a:schemeClr val="tx1"/>
          </a:solidFill>
          <a:latin typeface="+mn-lt"/>
          <a:ea typeface="+mn-ea"/>
        </a:defRPr>
      </a:lvl6pPr>
      <a:lvl7pPr marL="2971800" indent="-228600" algn="l" rtl="0" fontAlgn="base">
        <a:lnSpc>
          <a:spcPct val="150000"/>
        </a:lnSpc>
        <a:spcBef>
          <a:spcPct val="20000"/>
        </a:spcBef>
        <a:spcAft>
          <a:spcPct val="0"/>
        </a:spcAft>
        <a:buChar char="»"/>
        <a:defRPr sz="2000">
          <a:solidFill>
            <a:schemeClr val="tx1"/>
          </a:solidFill>
          <a:latin typeface="+mn-lt"/>
          <a:ea typeface="+mn-ea"/>
        </a:defRPr>
      </a:lvl7pPr>
      <a:lvl8pPr marL="3429000" indent="-228600" algn="l" rtl="0" fontAlgn="base">
        <a:lnSpc>
          <a:spcPct val="150000"/>
        </a:lnSpc>
        <a:spcBef>
          <a:spcPct val="20000"/>
        </a:spcBef>
        <a:spcAft>
          <a:spcPct val="0"/>
        </a:spcAft>
        <a:buChar char="»"/>
        <a:defRPr sz="2000">
          <a:solidFill>
            <a:schemeClr val="tx1"/>
          </a:solidFill>
          <a:latin typeface="+mn-lt"/>
          <a:ea typeface="+mn-ea"/>
        </a:defRPr>
      </a:lvl8pPr>
      <a:lvl9pPr marL="3886200" indent="-228600" algn="l" rtl="0" fontAlgn="base">
        <a:lnSpc>
          <a:spcPct val="150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wmf"/></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4.bin"/><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hyperlink" Target="&#25968;&#25454;&#35774;&#35745;&#26696;&#20363;.ppt"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hyperlink" Target="&#31995;&#32479;&#32467;&#26500;&#26696;&#20363;.ppt"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hyperlink" Target="&#25509;&#21475;&#35774;&#35745;&#26696;&#20363;.ppt"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63755" y="4149080"/>
            <a:ext cx="4032250" cy="935037"/>
            <a:chOff x="0" y="0"/>
            <a:chExt cx="2540" cy="589"/>
          </a:xfrm>
        </p:grpSpPr>
        <p:sp>
          <p:nvSpPr>
            <p:cNvPr id="4101" name="Text Box 10"/>
            <p:cNvSpPr txBox="1">
              <a:spLocks noChangeArrowheads="1"/>
            </p:cNvSpPr>
            <p:nvPr/>
          </p:nvSpPr>
          <p:spPr bwMode="auto">
            <a:xfrm>
              <a:off x="0" y="0"/>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50000"/>
                </a:spcBef>
                <a:buFontTx/>
                <a:buNone/>
              </a:pPr>
              <a:endParaRPr lang="zh-CN" altLang="zh-CN" sz="3000">
                <a:solidFill>
                  <a:schemeClr val="bg1"/>
                </a:solidFill>
                <a:latin typeface="黑体" panose="02010609060101010101" pitchFamily="49" charset="-122"/>
                <a:ea typeface="黑体" panose="02010609060101010101" pitchFamily="49" charset="-122"/>
              </a:endParaRPr>
            </a:p>
          </p:txBody>
        </p:sp>
        <p:sp>
          <p:nvSpPr>
            <p:cNvPr id="4102" name="Text Box 11"/>
            <p:cNvSpPr txBox="1">
              <a:spLocks noChangeArrowheads="1"/>
            </p:cNvSpPr>
            <p:nvPr/>
          </p:nvSpPr>
          <p:spPr bwMode="auto">
            <a:xfrm>
              <a:off x="499" y="301"/>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50000"/>
                </a:spcBef>
                <a:buFontTx/>
                <a:buNone/>
              </a:pPr>
              <a:endParaRPr lang="zh-CN" altLang="zh-CN" sz="2400" b="1">
                <a:solidFill>
                  <a:schemeClr val="bg1"/>
                </a:solidFill>
                <a:latin typeface="黑体" panose="02010609060101010101" pitchFamily="49" charset="-122"/>
                <a:ea typeface="黑体" panose="02010609060101010101" pitchFamily="49" charset="-122"/>
              </a:endParaRPr>
            </a:p>
          </p:txBody>
        </p:sp>
      </p:grpSp>
      <p:sp>
        <p:nvSpPr>
          <p:cNvPr id="4099" name="标题 7"/>
          <p:cNvSpPr>
            <a:spLocks noGrp="1"/>
          </p:cNvSpPr>
          <p:nvPr>
            <p:ph type="ctrTitle" idx="4294967295"/>
          </p:nvPr>
        </p:nvSpPr>
        <p:spPr>
          <a:xfrm>
            <a:off x="685800" y="2130425"/>
            <a:ext cx="7772400" cy="1470025"/>
          </a:xfrm>
        </p:spPr>
        <p:txBody>
          <a:bodyPr/>
          <a:lstStyle/>
          <a:p>
            <a:pPr eaLnBrk="1" hangingPunct="1"/>
            <a:r>
              <a:rPr lang="zh-CN" altLang="zh-CN">
                <a:latin typeface="宋体" pitchFamily="2" charset="-122"/>
              </a:rPr>
              <a:t>第</a:t>
            </a:r>
            <a:r>
              <a:rPr lang="en-US" altLang="zh-CN">
                <a:latin typeface="宋体" pitchFamily="2" charset="-122"/>
              </a:rPr>
              <a:t>7</a:t>
            </a:r>
            <a:r>
              <a:rPr lang="zh-CN" altLang="zh-CN">
                <a:latin typeface="宋体" pitchFamily="2" charset="-122"/>
              </a:rPr>
              <a:t>章 设计工程</a:t>
            </a:r>
          </a:p>
        </p:txBody>
      </p:sp>
      <p:sp>
        <p:nvSpPr>
          <p:cNvPr id="4100" name="副标题 8"/>
          <p:cNvSpPr>
            <a:spLocks noGrp="1"/>
          </p:cNvSpPr>
          <p:nvPr>
            <p:ph type="subTitle" idx="4294967295"/>
          </p:nvPr>
        </p:nvSpPr>
        <p:spPr>
          <a:xfrm>
            <a:off x="179388" y="4005263"/>
            <a:ext cx="4248150" cy="936625"/>
          </a:xfrm>
        </p:spPr>
        <p:txBody>
          <a:bodyPr/>
          <a:lstStyle/>
          <a:p>
            <a:pPr marL="0" indent="0" algn="ctr" eaLnBrk="1" hangingPunct="1">
              <a:buFontTx/>
              <a:buNone/>
            </a:pPr>
            <a:r>
              <a:rPr lang="zh-CN" altLang="en-US" dirty="0">
                <a:latin typeface="宋体" pitchFamily="2" charset="-122"/>
              </a:rPr>
              <a:t>吴清强</a:t>
            </a:r>
            <a:endParaRPr lang="zh-CN" altLang="zh-CN" dirty="0">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a:xfrm>
            <a:off x="457200" y="1828800"/>
            <a:ext cx="8229600" cy="4530725"/>
          </a:xfrm>
        </p:spPr>
        <p:txBody>
          <a:bodyPr/>
          <a:lstStyle/>
          <a:p>
            <a:r>
              <a:rPr lang="zh-CN" altLang="en-US" sz="2800" dirty="0">
                <a:effectLst/>
                <a:latin typeface="宋体" pitchFamily="2" charset="-122"/>
              </a:rPr>
              <a:t>系统设计</a:t>
            </a:r>
            <a:r>
              <a:rPr lang="en-US" altLang="zh-CN" sz="2800" dirty="0">
                <a:effectLst/>
                <a:latin typeface="宋体" pitchFamily="2" charset="-122"/>
              </a:rPr>
              <a:t>(</a:t>
            </a:r>
            <a:r>
              <a:rPr lang="zh-CN" altLang="en-US" sz="2800" dirty="0">
                <a:effectLst/>
                <a:latin typeface="宋体" pitchFamily="2" charset="-122"/>
              </a:rPr>
              <a:t>子系统设计</a:t>
            </a:r>
            <a:r>
              <a:rPr lang="en-US" altLang="zh-CN" sz="2800" dirty="0">
                <a:effectLst/>
                <a:latin typeface="宋体" pitchFamily="2" charset="-122"/>
              </a:rPr>
              <a:t>):</a:t>
            </a:r>
          </a:p>
          <a:p>
            <a:pPr lvl="1"/>
            <a:r>
              <a:rPr lang="zh-CN" altLang="en-US" sz="2400" dirty="0">
                <a:effectLst/>
                <a:latin typeface="宋体" pitchFamily="2" charset="-122"/>
              </a:rPr>
              <a:t>着重于构造一个完全的产品或系统所需的构件的布局。即软件体系结构</a:t>
            </a:r>
            <a:r>
              <a:rPr lang="en-US" altLang="zh-CN" sz="2400" dirty="0">
                <a:effectLst/>
                <a:latin typeface="宋体" pitchFamily="2" charset="-122"/>
              </a:rPr>
              <a:t>.</a:t>
            </a:r>
          </a:p>
          <a:p>
            <a:r>
              <a:rPr lang="zh-CN" altLang="en-US" sz="2800" dirty="0">
                <a:effectLst/>
                <a:latin typeface="宋体" pitchFamily="2" charset="-122"/>
              </a:rPr>
              <a:t>对象设计（类设计）</a:t>
            </a:r>
            <a:r>
              <a:rPr lang="en-US" altLang="zh-CN" sz="2800" dirty="0">
                <a:effectLst/>
                <a:latin typeface="宋体" pitchFamily="2" charset="-122"/>
              </a:rPr>
              <a:t>:</a:t>
            </a:r>
          </a:p>
          <a:p>
            <a:pPr lvl="1"/>
            <a:r>
              <a:rPr lang="zh-CN" altLang="en-US" sz="2400" dirty="0">
                <a:effectLst/>
                <a:latin typeface="宋体" pitchFamily="2" charset="-122"/>
              </a:rPr>
              <a:t>强调个体对象的详细布局</a:t>
            </a:r>
            <a:r>
              <a:rPr lang="en-US" altLang="zh-CN" sz="2400" dirty="0">
                <a:effectLst/>
                <a:latin typeface="宋体" pitchFamily="2" charset="-122"/>
              </a:rPr>
              <a:t>,</a:t>
            </a:r>
            <a:r>
              <a:rPr lang="zh-CN" altLang="en-US" sz="2400" dirty="0">
                <a:effectLst/>
                <a:latin typeface="宋体" pitchFamily="2" charset="-122"/>
              </a:rPr>
              <a:t>及其相互交互的描述。</a:t>
            </a:r>
          </a:p>
          <a:p>
            <a:endParaRPr lang="en-US" altLang="zh-CN" sz="2400" dirty="0">
              <a:latin typeface="宋体" pitchFamily="2" charset="-122"/>
            </a:endParaRPr>
          </a:p>
        </p:txBody>
      </p:sp>
      <p:sp>
        <p:nvSpPr>
          <p:cNvPr id="313348" name="Rectangle 4"/>
          <p:cNvSpPr>
            <a:spLocks noChangeArrowheads="1"/>
          </p:cNvSpPr>
          <p:nvPr/>
        </p:nvSpPr>
        <p:spPr bwMode="auto">
          <a:xfrm>
            <a:off x="304800" y="533400"/>
            <a:ext cx="8566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a:solidFill>
                  <a:schemeClr val="tx1"/>
                </a:solidFill>
                <a:latin typeface="Arial" panose="020B0604020202090204" pitchFamily="34" charset="0"/>
                <a:ea typeface="宋体" pitchFamily="2" charset="-122"/>
              </a:defRPr>
            </a:lvl1pPr>
            <a:lvl2pPr>
              <a:spcBef>
                <a:spcPct val="0"/>
              </a:spcBef>
              <a:defRPr>
                <a:solidFill>
                  <a:schemeClr val="tx1"/>
                </a:solidFill>
                <a:latin typeface="Arial" panose="020B0604020202090204" pitchFamily="34" charset="0"/>
                <a:ea typeface="宋体" pitchFamily="2" charset="-122"/>
              </a:defRPr>
            </a:lvl2pPr>
            <a:lvl3pPr>
              <a:spcBef>
                <a:spcPct val="0"/>
              </a:spcBef>
              <a:defRPr>
                <a:solidFill>
                  <a:schemeClr val="tx1"/>
                </a:solidFill>
                <a:latin typeface="Arial" panose="020B0604020202090204" pitchFamily="34" charset="0"/>
                <a:ea typeface="宋体" pitchFamily="2" charset="-122"/>
              </a:defRPr>
            </a:lvl3pPr>
            <a:lvl4pPr>
              <a:spcBef>
                <a:spcPct val="0"/>
              </a:spcBef>
              <a:defRPr>
                <a:solidFill>
                  <a:schemeClr val="tx1"/>
                </a:solidFill>
                <a:latin typeface="Arial" panose="020B0604020202090204" pitchFamily="34" charset="0"/>
                <a:ea typeface="宋体" pitchFamily="2" charset="-122"/>
              </a:defRPr>
            </a:lvl4pPr>
            <a:lvl5pPr>
              <a:spcBef>
                <a:spcPct val="0"/>
              </a:spcBef>
              <a:defRPr>
                <a:solidFill>
                  <a:schemeClr val="tx1"/>
                </a:solidFill>
                <a:latin typeface="Arial" panose="020B0604020202090204" pitchFamily="34" charset="0"/>
                <a:ea typeface="宋体" pitchFamily="2" charset="-122"/>
              </a:defRPr>
            </a:lvl5pPr>
            <a:lvl6pPr marL="457200" fontAlgn="base">
              <a:spcBef>
                <a:spcPct val="0"/>
              </a:spcBef>
              <a:spcAft>
                <a:spcPct val="0"/>
              </a:spcAft>
              <a:defRPr>
                <a:solidFill>
                  <a:schemeClr val="tx1"/>
                </a:solidFill>
                <a:latin typeface="Arial" panose="020B0604020202090204" pitchFamily="34" charset="0"/>
                <a:ea typeface="宋体" pitchFamily="2" charset="-122"/>
              </a:defRPr>
            </a:lvl6pPr>
            <a:lvl7pPr marL="914400" fontAlgn="base">
              <a:spcBef>
                <a:spcPct val="0"/>
              </a:spcBef>
              <a:spcAft>
                <a:spcPct val="0"/>
              </a:spcAft>
              <a:defRPr>
                <a:solidFill>
                  <a:schemeClr val="tx1"/>
                </a:solidFill>
                <a:latin typeface="Arial" panose="020B0604020202090204" pitchFamily="34" charset="0"/>
                <a:ea typeface="宋体" pitchFamily="2" charset="-122"/>
              </a:defRPr>
            </a:lvl7pPr>
            <a:lvl8pPr marL="1371600" fontAlgn="base">
              <a:spcBef>
                <a:spcPct val="0"/>
              </a:spcBef>
              <a:spcAft>
                <a:spcPct val="0"/>
              </a:spcAft>
              <a:defRPr>
                <a:solidFill>
                  <a:schemeClr val="tx1"/>
                </a:solidFill>
                <a:latin typeface="Arial" panose="020B0604020202090204" pitchFamily="34" charset="0"/>
                <a:ea typeface="宋体" pitchFamily="2" charset="-122"/>
              </a:defRPr>
            </a:lvl8pPr>
            <a:lvl9pPr marL="1828800" fontAlgn="base">
              <a:spcBef>
                <a:spcPct val="0"/>
              </a:spcBef>
              <a:spcAft>
                <a:spcPct val="0"/>
              </a:spcAft>
              <a:defRPr>
                <a:solidFill>
                  <a:schemeClr val="tx1"/>
                </a:solidFill>
                <a:latin typeface="Arial" panose="020B0604020202090204" pitchFamily="34" charset="0"/>
                <a:ea typeface="宋体" pitchFamily="2" charset="-122"/>
              </a:defRPr>
            </a:lvl9pPr>
          </a:lstStyle>
          <a:p>
            <a:pPr algn="ctr">
              <a:lnSpc>
                <a:spcPct val="100000"/>
              </a:lnSpc>
              <a:buClrTx/>
              <a:buSzTx/>
              <a:buFontTx/>
              <a:buNone/>
            </a:pPr>
            <a:r>
              <a:rPr lang="en-US" altLang="zh-CN" sz="4000" dirty="0">
                <a:solidFill>
                  <a:schemeClr val="tx2"/>
                </a:solidFill>
                <a:latin typeface="宋体" pitchFamily="2" charset="-122"/>
                <a:ea typeface="+mj-ea"/>
                <a:cs typeface="+mj-cs"/>
              </a:rPr>
              <a:t>OOD</a:t>
            </a:r>
            <a:r>
              <a:rPr lang="zh-CN" altLang="en-US" sz="4000" dirty="0">
                <a:solidFill>
                  <a:schemeClr val="tx2"/>
                </a:solidFill>
                <a:latin typeface="宋体" pitchFamily="2" charset="-122"/>
                <a:ea typeface="+mj-ea"/>
                <a:cs typeface="+mj-cs"/>
              </a:rPr>
              <a:t>在两个不同抽象级别上进行设计</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p:txBody>
          <a:bodyPr/>
          <a:lstStyle/>
          <a:p>
            <a:pPr eaLnBrk="1" hangingPunct="1"/>
            <a:r>
              <a:rPr lang="zh-CN" altLang="zh-CN" dirty="0">
                <a:latin typeface="宋体" pitchFamily="2" charset="-122"/>
              </a:rPr>
              <a:t>开发阶段的信息流</a:t>
            </a:r>
          </a:p>
        </p:txBody>
      </p:sp>
      <p:sp>
        <p:nvSpPr>
          <p:cNvPr id="11267" name="内容占位符 23"/>
          <p:cNvSpPr>
            <a:spLocks noGrp="1"/>
          </p:cNvSpPr>
          <p:nvPr>
            <p:ph idx="4294967295"/>
          </p:nvPr>
        </p:nvSpPr>
        <p:spPr/>
        <p:txBody>
          <a:bodyPr/>
          <a:lstStyle/>
          <a:p>
            <a:pPr eaLnBrk="1" hangingPunct="1"/>
            <a:endParaRPr lang="zh-CN" altLang="zh-CN">
              <a:latin typeface="Verdana" panose="020B0804030504040204" pitchFamily="34" charset="0"/>
            </a:endParaRPr>
          </a:p>
        </p:txBody>
      </p:sp>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196975"/>
            <a:ext cx="8229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6"/>
          <p:cNvSpPr txBox="1">
            <a:spLocks noChangeArrowheads="1"/>
          </p:cNvSpPr>
          <p:nvPr/>
        </p:nvSpPr>
        <p:spPr bwMode="auto">
          <a:xfrm>
            <a:off x="5168900" y="3754438"/>
            <a:ext cx="1995488" cy="588962"/>
          </a:xfrm>
          <a:prstGeom prst="rect">
            <a:avLst/>
          </a:prstGeom>
          <a:solidFill>
            <a:schemeClr val="bg1"/>
          </a:solidFill>
          <a:ln w="9525" cmpd="sng">
            <a:solidFill>
              <a:schemeClr val="bg1"/>
            </a:solidFill>
            <a:miter lim="800000"/>
          </a:ln>
        </p:spPr>
        <p:txBody>
          <a:bodyPr>
            <a:spAutoFit/>
          </a:bodyPr>
          <a:lstStyle/>
          <a:p>
            <a:pPr eaLnBrk="1" hangingPunct="1">
              <a:defRPr/>
            </a:pPr>
            <a:r>
              <a:rPr lang="zh-CN" sz="3200" b="1">
                <a:solidFill>
                  <a:srgbClr val="6600FF"/>
                </a:solidFill>
                <a:ea typeface="隶书" pitchFamily="49" charset="-122"/>
              </a:rPr>
              <a:t>程序模块</a:t>
            </a:r>
            <a:endParaRPr lang="zh-CN">
              <a:effectLst>
                <a:outerShdw blurRad="38100" dist="38100" dir="2700000" algn="tl">
                  <a:srgbClr val="C0C0C0"/>
                </a:outerShdw>
              </a:effectLst>
              <a:ea typeface="隶书" pitchFamily="49" charset="-122"/>
            </a:endParaRPr>
          </a:p>
        </p:txBody>
      </p:sp>
      <p:sp>
        <p:nvSpPr>
          <p:cNvPr id="11270" name="Text Box 7"/>
          <p:cNvSpPr txBox="1">
            <a:spLocks noChangeArrowheads="1"/>
          </p:cNvSpPr>
          <p:nvPr/>
        </p:nvSpPr>
        <p:spPr bwMode="auto">
          <a:xfrm>
            <a:off x="6292850" y="5029200"/>
            <a:ext cx="793750" cy="457200"/>
          </a:xfrm>
          <a:prstGeom prst="rect">
            <a:avLst/>
          </a:prstGeom>
          <a:solidFill>
            <a:schemeClr val="bg1"/>
          </a:solidFill>
          <a:ln w="9525">
            <a:noFill/>
            <a:miter lim="800000"/>
          </a:ln>
        </p:spPr>
        <p:txBody>
          <a:bodyPr wrap="none">
            <a:spAutoFit/>
          </a:bodyPr>
          <a:lstStyle/>
          <a:p>
            <a:pPr eaLnBrk="1" hangingPunct="1">
              <a:defRPr/>
            </a:pPr>
            <a:r>
              <a:rPr lang="zh-CN">
                <a:solidFill>
                  <a:srgbClr val="FF3300"/>
                </a:solidFill>
              </a:rPr>
              <a:t>测试</a:t>
            </a:r>
            <a:endParaRPr lang="zh-CN">
              <a:effectLst>
                <a:outerShdw blurRad="38100" dist="38100" dir="2700000" algn="tl">
                  <a:srgbClr val="C0C0C0"/>
                </a:outerShdw>
              </a:effectLst>
            </a:endParaRPr>
          </a:p>
        </p:txBody>
      </p:sp>
      <p:sp>
        <p:nvSpPr>
          <p:cNvPr id="11271" name="Text Box 8"/>
          <p:cNvSpPr txBox="1">
            <a:spLocks noChangeArrowheads="1"/>
          </p:cNvSpPr>
          <p:nvPr/>
        </p:nvSpPr>
        <p:spPr bwMode="auto">
          <a:xfrm>
            <a:off x="4076700" y="3581400"/>
            <a:ext cx="800100" cy="457200"/>
          </a:xfrm>
          <a:prstGeom prst="rect">
            <a:avLst/>
          </a:prstGeom>
          <a:solidFill>
            <a:schemeClr val="bg1"/>
          </a:solidFill>
          <a:ln w="9525">
            <a:noFill/>
            <a:miter lim="800000"/>
          </a:ln>
        </p:spPr>
        <p:txBody>
          <a:bodyPr>
            <a:spAutoFit/>
          </a:bodyPr>
          <a:lstStyle/>
          <a:p>
            <a:pPr eaLnBrk="1" hangingPunct="1">
              <a:defRPr/>
            </a:pPr>
            <a:r>
              <a:rPr lang="zh-CN">
                <a:solidFill>
                  <a:srgbClr val="FF3300"/>
                </a:solidFill>
              </a:rPr>
              <a:t>编码</a:t>
            </a:r>
            <a:endParaRPr lang="zh-CN">
              <a:effectLst>
                <a:outerShdw blurRad="38100" dist="38100" dir="2700000" algn="tl">
                  <a:srgbClr val="C0C0C0"/>
                </a:outerShdw>
              </a:effectLst>
            </a:endParaRPr>
          </a:p>
        </p:txBody>
      </p:sp>
      <p:sp>
        <p:nvSpPr>
          <p:cNvPr id="11272" name="Text Box 9"/>
          <p:cNvSpPr txBox="1">
            <a:spLocks noChangeArrowheads="1"/>
          </p:cNvSpPr>
          <p:nvPr/>
        </p:nvSpPr>
        <p:spPr bwMode="auto">
          <a:xfrm>
            <a:off x="1797050" y="2057400"/>
            <a:ext cx="793750" cy="457200"/>
          </a:xfrm>
          <a:prstGeom prst="rect">
            <a:avLst/>
          </a:prstGeom>
          <a:solidFill>
            <a:schemeClr val="bg1"/>
          </a:solidFill>
          <a:ln w="9525">
            <a:noFill/>
            <a:miter lim="800000"/>
          </a:ln>
        </p:spPr>
        <p:txBody>
          <a:bodyPr wrap="none">
            <a:spAutoFit/>
          </a:bodyPr>
          <a:lstStyle/>
          <a:p>
            <a:pPr eaLnBrk="1" hangingPunct="1">
              <a:defRPr/>
            </a:pPr>
            <a:r>
              <a:rPr lang="zh-CN">
                <a:solidFill>
                  <a:srgbClr val="FF3300"/>
                </a:solidFill>
              </a:rPr>
              <a:t>设计</a:t>
            </a:r>
            <a:endParaRPr lang="zh-CN">
              <a:effectLst>
                <a:outerShdw blurRad="38100" dist="38100" dir="2700000" algn="tl">
                  <a:srgbClr val="C0C0C0"/>
                </a:outerShdw>
              </a:effectLst>
            </a:endParaRPr>
          </a:p>
        </p:txBody>
      </p:sp>
      <p:sp>
        <p:nvSpPr>
          <p:cNvPr id="11273" name="Text Box 10"/>
          <p:cNvSpPr txBox="1">
            <a:spLocks noChangeArrowheads="1"/>
          </p:cNvSpPr>
          <p:nvPr/>
        </p:nvSpPr>
        <p:spPr bwMode="auto">
          <a:xfrm>
            <a:off x="533400" y="1058863"/>
            <a:ext cx="2525713" cy="579437"/>
          </a:xfrm>
          <a:prstGeom prst="rect">
            <a:avLst/>
          </a:prstGeom>
          <a:solidFill>
            <a:schemeClr val="bg1"/>
          </a:solidFill>
          <a:ln w="9525">
            <a:noFill/>
            <a:miter lim="800000"/>
          </a:ln>
        </p:spPr>
        <p:txBody>
          <a:bodyPr>
            <a:spAutoFit/>
          </a:bodyPr>
          <a:lstStyle/>
          <a:p>
            <a:pPr eaLnBrk="1" hangingPunct="1">
              <a:defRPr/>
            </a:pPr>
            <a:r>
              <a:rPr lang="zh-CN" sz="3200" b="1">
                <a:solidFill>
                  <a:srgbClr val="3333FF"/>
                </a:solidFill>
                <a:ea typeface="隶书" pitchFamily="49" charset="-122"/>
              </a:rPr>
              <a:t>信息域需求</a:t>
            </a:r>
            <a:endParaRPr lang="zh-CN">
              <a:effectLst>
                <a:outerShdw blurRad="38100" dist="38100" dir="2700000" algn="tl">
                  <a:srgbClr val="C0C0C0"/>
                </a:outerShdw>
              </a:effectLst>
            </a:endParaRPr>
          </a:p>
        </p:txBody>
      </p:sp>
      <p:sp>
        <p:nvSpPr>
          <p:cNvPr id="11274" name="Text Box 11"/>
          <p:cNvSpPr txBox="1">
            <a:spLocks noChangeArrowheads="1"/>
          </p:cNvSpPr>
          <p:nvPr/>
        </p:nvSpPr>
        <p:spPr bwMode="auto">
          <a:xfrm>
            <a:off x="457200" y="3352800"/>
            <a:ext cx="17526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eaLnBrk="1" hangingPunct="1">
              <a:lnSpc>
                <a:spcPct val="100000"/>
              </a:lnSpc>
              <a:spcBef>
                <a:spcPct val="0"/>
              </a:spcBef>
              <a:buFontTx/>
              <a:buNone/>
            </a:pPr>
            <a:r>
              <a:rPr lang="zh-CN" altLang="zh-CN" sz="2800" b="1">
                <a:solidFill>
                  <a:srgbClr val="3333FF"/>
                </a:solidFill>
                <a:ea typeface="隶书" pitchFamily="49" charset="-122"/>
              </a:rPr>
              <a:t>功能与性能需求</a:t>
            </a:r>
            <a:endParaRPr lang="zh-CN" altLang="zh-CN" sz="2800" b="1">
              <a:solidFill>
                <a:srgbClr val="3333FF"/>
              </a:solidFill>
            </a:endParaRPr>
          </a:p>
        </p:txBody>
      </p:sp>
      <p:sp>
        <p:nvSpPr>
          <p:cNvPr id="11275" name="Text Box 12"/>
          <p:cNvSpPr txBox="1">
            <a:spLocks noChangeArrowheads="1"/>
          </p:cNvSpPr>
          <p:nvPr/>
        </p:nvSpPr>
        <p:spPr bwMode="auto">
          <a:xfrm>
            <a:off x="2578100" y="2819400"/>
            <a:ext cx="1633538"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1800" b="1">
                <a:solidFill>
                  <a:srgbClr val="008000"/>
                </a:solidFill>
              </a:rPr>
              <a:t>数据设计</a:t>
            </a:r>
            <a:endParaRPr lang="zh-CN" altLang="zh-CN" sz="1800"/>
          </a:p>
        </p:txBody>
      </p:sp>
      <p:sp>
        <p:nvSpPr>
          <p:cNvPr id="11276" name="Text Box 13"/>
          <p:cNvSpPr txBox="1">
            <a:spLocks noChangeArrowheads="1"/>
          </p:cNvSpPr>
          <p:nvPr/>
        </p:nvSpPr>
        <p:spPr bwMode="auto">
          <a:xfrm>
            <a:off x="2012950" y="3657600"/>
            <a:ext cx="1622425" cy="366713"/>
          </a:xfrm>
          <a:prstGeom prst="rect">
            <a:avLst/>
          </a:prstGeom>
          <a:solidFill>
            <a:schemeClr val="bg1"/>
          </a:solidFill>
          <a:ln w="9525">
            <a:noFill/>
            <a:miter lim="800000"/>
          </a:ln>
        </p:spPr>
        <p:txBody>
          <a:bodyPr>
            <a:spAutoFit/>
          </a:bodyPr>
          <a:lstStyle/>
          <a:p>
            <a:pPr eaLnBrk="1" hangingPunct="1">
              <a:defRPr/>
            </a:pPr>
            <a:r>
              <a:rPr lang="zh-CN" b="1">
                <a:solidFill>
                  <a:srgbClr val="008000"/>
                </a:solidFill>
              </a:rPr>
              <a:t>过程设计</a:t>
            </a:r>
            <a:endParaRPr lang="zh-CN">
              <a:effectLst>
                <a:outerShdw blurRad="38100" dist="38100" dir="2700000" algn="tl">
                  <a:srgbClr val="C0C0C0"/>
                </a:outerShdw>
              </a:effectLst>
            </a:endParaRPr>
          </a:p>
        </p:txBody>
      </p:sp>
      <p:sp>
        <p:nvSpPr>
          <p:cNvPr id="11277" name="Text Box 14"/>
          <p:cNvSpPr txBox="1">
            <a:spLocks noChangeArrowheads="1"/>
          </p:cNvSpPr>
          <p:nvPr/>
        </p:nvSpPr>
        <p:spPr bwMode="auto">
          <a:xfrm>
            <a:off x="3886200" y="2286000"/>
            <a:ext cx="2270125" cy="366713"/>
          </a:xfrm>
          <a:prstGeom prst="rect">
            <a:avLst/>
          </a:prstGeom>
          <a:solidFill>
            <a:schemeClr val="bg1"/>
          </a:solidFill>
          <a:ln w="9525">
            <a:noFill/>
            <a:miter lim="800000"/>
          </a:ln>
        </p:spPr>
        <p:txBody>
          <a:bodyPr>
            <a:spAutoFit/>
          </a:bodyPr>
          <a:lstStyle/>
          <a:p>
            <a:pPr eaLnBrk="1" hangingPunct="1">
              <a:defRPr/>
            </a:pPr>
            <a:r>
              <a:rPr lang="zh-CN" b="1">
                <a:solidFill>
                  <a:srgbClr val="008000"/>
                </a:solidFill>
              </a:rPr>
              <a:t>系统结构设计</a:t>
            </a:r>
            <a:endParaRPr lang="zh-CN">
              <a:effectLst>
                <a:outerShdw blurRad="38100" dist="38100" dir="2700000" algn="tl">
                  <a:srgbClr val="C0C0C0"/>
                </a:outerShdw>
              </a:effectLst>
            </a:endParaRPr>
          </a:p>
        </p:txBody>
      </p:sp>
      <p:sp>
        <p:nvSpPr>
          <p:cNvPr id="11278" name="Line 16"/>
          <p:cNvSpPr>
            <a:spLocks noChangeShapeType="1"/>
          </p:cNvSpPr>
          <p:nvPr/>
        </p:nvSpPr>
        <p:spPr bwMode="auto">
          <a:xfrm>
            <a:off x="2362200" y="2819400"/>
            <a:ext cx="533400" cy="685800"/>
          </a:xfrm>
          <a:prstGeom prst="line">
            <a:avLst/>
          </a:prstGeom>
          <a:noFill/>
          <a:ln w="57150">
            <a:solidFill>
              <a:srgbClr val="80008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9" name="Line 17"/>
          <p:cNvSpPr>
            <a:spLocks noChangeShapeType="1"/>
          </p:cNvSpPr>
          <p:nvPr/>
        </p:nvSpPr>
        <p:spPr bwMode="auto">
          <a:xfrm>
            <a:off x="2895600" y="3505200"/>
            <a:ext cx="990600" cy="2286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0" name="Line 18"/>
          <p:cNvSpPr>
            <a:spLocks noChangeShapeType="1"/>
          </p:cNvSpPr>
          <p:nvPr/>
        </p:nvSpPr>
        <p:spPr bwMode="auto">
          <a:xfrm>
            <a:off x="2667000" y="2590800"/>
            <a:ext cx="304800" cy="228600"/>
          </a:xfrm>
          <a:prstGeom prst="line">
            <a:avLst/>
          </a:prstGeom>
          <a:noFill/>
          <a:ln w="57150">
            <a:solidFill>
              <a:srgbClr val="80008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1" name="Line 19"/>
          <p:cNvSpPr>
            <a:spLocks noChangeShapeType="1"/>
          </p:cNvSpPr>
          <p:nvPr/>
        </p:nvSpPr>
        <p:spPr bwMode="auto">
          <a:xfrm>
            <a:off x="3657600" y="3276600"/>
            <a:ext cx="304800" cy="1524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2" name="Line 20"/>
          <p:cNvSpPr>
            <a:spLocks noChangeShapeType="1"/>
          </p:cNvSpPr>
          <p:nvPr/>
        </p:nvSpPr>
        <p:spPr bwMode="auto">
          <a:xfrm>
            <a:off x="2819400" y="2286000"/>
            <a:ext cx="838200" cy="152400"/>
          </a:xfrm>
          <a:prstGeom prst="line">
            <a:avLst/>
          </a:prstGeom>
          <a:noFill/>
          <a:ln w="57150">
            <a:solidFill>
              <a:srgbClr val="80008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3" name="Line 21"/>
          <p:cNvSpPr>
            <a:spLocks noChangeShapeType="1"/>
          </p:cNvSpPr>
          <p:nvPr/>
        </p:nvSpPr>
        <p:spPr bwMode="auto">
          <a:xfrm>
            <a:off x="3657600" y="2438400"/>
            <a:ext cx="609600" cy="8382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4" name="Line 22"/>
          <p:cNvSpPr>
            <a:spLocks noChangeShapeType="1"/>
          </p:cNvSpPr>
          <p:nvPr/>
        </p:nvSpPr>
        <p:spPr bwMode="auto">
          <a:xfrm>
            <a:off x="4953000" y="4191000"/>
            <a:ext cx="1219200" cy="7620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5" name="Line 24"/>
          <p:cNvSpPr>
            <a:spLocks noChangeShapeType="1"/>
          </p:cNvSpPr>
          <p:nvPr/>
        </p:nvSpPr>
        <p:spPr bwMode="auto">
          <a:xfrm>
            <a:off x="1524000" y="1600200"/>
            <a:ext cx="304800" cy="3048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6" name="Line 25"/>
          <p:cNvSpPr>
            <a:spLocks noChangeShapeType="1"/>
          </p:cNvSpPr>
          <p:nvPr/>
        </p:nvSpPr>
        <p:spPr bwMode="auto">
          <a:xfrm flipV="1">
            <a:off x="1524000" y="2819400"/>
            <a:ext cx="381000" cy="6096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7" name="Text Box 26"/>
          <p:cNvSpPr txBox="1">
            <a:spLocks noChangeArrowheads="1"/>
          </p:cNvSpPr>
          <p:nvPr/>
        </p:nvSpPr>
        <p:spPr bwMode="auto">
          <a:xfrm>
            <a:off x="5349875" y="6034088"/>
            <a:ext cx="3794125" cy="519112"/>
          </a:xfrm>
          <a:prstGeom prst="rect">
            <a:avLst/>
          </a:prstGeom>
          <a:solidFill>
            <a:schemeClr val="bg1"/>
          </a:solidFill>
          <a:ln w="9525">
            <a:noFill/>
            <a:miter lim="800000"/>
          </a:ln>
        </p:spPr>
        <p:txBody>
          <a:bodyPr>
            <a:spAutoFit/>
          </a:bodyPr>
          <a:lstStyle/>
          <a:p>
            <a:pPr eaLnBrk="1" hangingPunct="1">
              <a:defRPr/>
            </a:pPr>
            <a:r>
              <a:rPr lang="zh-CN" sz="2800" b="1">
                <a:solidFill>
                  <a:srgbClr val="3333FF"/>
                </a:solidFill>
                <a:ea typeface="隶书" pitchFamily="49" charset="-122"/>
              </a:rPr>
              <a:t>组装好的有效的软件</a:t>
            </a:r>
            <a:endParaRPr lang="zh-CN">
              <a:effectLst>
                <a:outerShdw blurRad="38100" dist="38100" dir="2700000" algn="tl">
                  <a:srgbClr val="C0C0C0"/>
                </a:outerShdw>
              </a:effectLst>
            </a:endParaRPr>
          </a:p>
        </p:txBody>
      </p:sp>
      <p:sp>
        <p:nvSpPr>
          <p:cNvPr id="11288" name="Line 23"/>
          <p:cNvSpPr>
            <a:spLocks noChangeShapeType="1"/>
          </p:cNvSpPr>
          <p:nvPr/>
        </p:nvSpPr>
        <p:spPr bwMode="auto">
          <a:xfrm>
            <a:off x="7162800" y="5562600"/>
            <a:ext cx="838200" cy="5334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7" name="Rectangle 5"/>
          <p:cNvSpPr>
            <a:spLocks noGrp="1" noChangeArrowheads="1"/>
          </p:cNvSpPr>
          <p:nvPr>
            <p:ph type="body" idx="1"/>
          </p:nvPr>
        </p:nvSpPr>
        <p:spPr>
          <a:xfrm>
            <a:off x="637778" y="861249"/>
            <a:ext cx="5184531" cy="540727"/>
          </a:xfrm>
        </p:spPr>
        <p:txBody>
          <a:bodyPr/>
          <a:lstStyle/>
          <a:p>
            <a:pPr>
              <a:buFont typeface="Wingdings" panose="05000000000000000000" pitchFamily="2" charset="2"/>
              <a:buNone/>
            </a:pPr>
            <a:r>
              <a:rPr lang="zh-CN" altLang="en-US" sz="3325" dirty="0">
                <a:solidFill>
                  <a:srgbClr val="FB3146"/>
                </a:solidFill>
                <a:latin typeface="黑体" panose="02010609060101010101" pitchFamily="49" charset="-122"/>
                <a:ea typeface="黑体" panose="02010609060101010101" pitchFamily="49" charset="-122"/>
              </a:rPr>
              <a:t>为什么软件设计很重要</a:t>
            </a:r>
            <a:r>
              <a:rPr lang="en-US" altLang="zh-CN" sz="3325" dirty="0">
                <a:solidFill>
                  <a:srgbClr val="FB3146"/>
                </a:solidFill>
                <a:latin typeface="黑体" panose="02010609060101010101" pitchFamily="49" charset="-122"/>
                <a:ea typeface="黑体" panose="02010609060101010101" pitchFamily="49" charset="-122"/>
              </a:rPr>
              <a:t>?</a:t>
            </a:r>
          </a:p>
        </p:txBody>
      </p:sp>
      <p:sp>
        <p:nvSpPr>
          <p:cNvPr id="351238" name="Rectangle 6"/>
          <p:cNvSpPr>
            <a:spLocks noChangeArrowheads="1"/>
          </p:cNvSpPr>
          <p:nvPr/>
        </p:nvSpPr>
        <p:spPr bwMode="auto">
          <a:xfrm>
            <a:off x="451339" y="2185595"/>
            <a:ext cx="8376138" cy="293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lvl1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1pPr>
            <a:lvl2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2pPr>
            <a:lvl3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3pPr>
            <a:lvl4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4pPr>
            <a:lvl5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5pPr>
            <a:lvl6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6pPr>
            <a:lvl7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7pPr>
            <a:lvl8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8pPr>
            <a:lvl9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9pPr>
          </a:lstStyle>
          <a:p>
            <a:pPr eaLnBrk="1" fontAlgn="ctr" hangingPunct="1"/>
            <a:r>
              <a:rPr lang="zh-CN" altLang="en-US" sz="2585">
                <a:latin typeface="Arial" panose="020B0604020202090204" pitchFamily="34" charset="0"/>
              </a:rPr>
              <a:t>　软件设计是开发阶段中最重要的步骤，它是软件开发过程中质量得以保证的关键步骤。设计提供了软件的表示，使得软件的质量评价成为可能。</a:t>
            </a:r>
          </a:p>
          <a:p>
            <a:pPr eaLnBrk="1" fontAlgn="ctr" hangingPunct="1"/>
            <a:r>
              <a:rPr lang="zh-CN" altLang="en-US" sz="2585">
                <a:latin typeface="Arial" panose="020B0604020202090204" pitchFamily="34" charset="0"/>
              </a:rPr>
              <a:t>　同时，软件设计又是将用户要求准确地转化成为最终的软件产品的唯一途径。另一方面，软件设计是后续开发步骤及软件维护工作的基础。如果没有设计，</a:t>
            </a:r>
            <a:r>
              <a:rPr lang="zh-CN" altLang="en-US" sz="2585">
                <a:latin typeface="Arial" panose="020B0604020202090204" pitchFamily="34" charset="0"/>
                <a:hlinkClick r:id="rId2" action="ppaction://hlinksldjump"/>
              </a:rPr>
              <a:t>只能建立一个不稳定的系统</a:t>
            </a:r>
            <a:r>
              <a:rPr lang="zh-CN" altLang="en-US" sz="2955">
                <a:latin typeface="Arial" panose="020B0604020202090204" pitchFamily="34" charset="0"/>
                <a:hlinkClick r:id="rId2" action="ppaction://hlinksldjump"/>
              </a:rPr>
              <a:t>。</a:t>
            </a:r>
            <a:endParaRPr lang="zh-CN" altLang="en-US" sz="2585">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1238"/>
                                        </p:tgtEl>
                                        <p:attrNameLst>
                                          <p:attrName>style.visibility</p:attrName>
                                        </p:attrNameLst>
                                      </p:cBhvr>
                                      <p:to>
                                        <p:strVal val="visible"/>
                                      </p:to>
                                    </p:set>
                                    <p:anim calcmode="lin" valueType="num">
                                      <p:cBhvr additive="base">
                                        <p:cTn id="7" dur="2000" fill="hold"/>
                                        <p:tgtEl>
                                          <p:spTgt spid="351238"/>
                                        </p:tgtEl>
                                        <p:attrNameLst>
                                          <p:attrName>ppt_x</p:attrName>
                                        </p:attrNameLst>
                                      </p:cBhvr>
                                      <p:tavLst>
                                        <p:tav tm="0">
                                          <p:val>
                                            <p:strVal val="#ppt_x"/>
                                          </p:val>
                                        </p:tav>
                                        <p:tav tm="100000">
                                          <p:val>
                                            <p:strVal val="#ppt_x"/>
                                          </p:val>
                                        </p:tav>
                                      </p:tavLst>
                                    </p:anim>
                                    <p:anim calcmode="lin" valueType="num">
                                      <p:cBhvr additive="base">
                                        <p:cTn id="8" dur="2000" fill="hold"/>
                                        <p:tgtEl>
                                          <p:spTgt spid="3512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4294967295"/>
          </p:nvPr>
        </p:nvSpPr>
        <p:spPr>
          <a:xfrm>
            <a:off x="1000125" y="660400"/>
            <a:ext cx="7696200" cy="5000625"/>
          </a:xfrm>
        </p:spPr>
        <p:txBody>
          <a:bodyPr/>
          <a:lstStyle/>
          <a:p>
            <a:pPr eaLnBrk="1" hangingPunct="1">
              <a:lnSpc>
                <a:spcPct val="100000"/>
              </a:lnSpc>
            </a:pPr>
            <a:r>
              <a:rPr lang="zh-CN" altLang="zh-CN">
                <a:latin typeface="宋体" pitchFamily="2" charset="-122"/>
              </a:rPr>
              <a:t>软件设计是后续开发步骤及软件维护工作的基础。如果没有设计，只能建立一个不稳定的系统结构</a:t>
            </a:r>
          </a:p>
        </p:txBody>
      </p:sp>
      <p:pic>
        <p:nvPicPr>
          <p:cNvPr id="1229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205038"/>
            <a:ext cx="85010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9"/>
          <p:cNvSpPr txBox="1">
            <a:spLocks noChangeArrowheads="1"/>
          </p:cNvSpPr>
          <p:nvPr/>
        </p:nvSpPr>
        <p:spPr bwMode="auto">
          <a:xfrm>
            <a:off x="425450" y="6092825"/>
            <a:ext cx="871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2400">
                <a:solidFill>
                  <a:srgbClr val="FB3146"/>
                </a:solidFill>
              </a:rPr>
              <a:t>只要出现一些小小的变动，就会使得软件垮掉，而且难于测试。</a:t>
            </a: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ChangeArrowheads="1"/>
          </p:cNvSpPr>
          <p:nvPr/>
        </p:nvSpPr>
        <p:spPr bwMode="auto">
          <a:xfrm>
            <a:off x="783981" y="504093"/>
            <a:ext cx="7772400" cy="594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3527" tIns="41031" rIns="83527" bIns="41031" anchor="ctr"/>
          <a:lstStyle/>
          <a:p>
            <a:pPr algn="l"/>
            <a:r>
              <a:rPr kumimoji="1" lang="zh-CN" altLang="en-US" sz="3690" b="1" dirty="0">
                <a:solidFill>
                  <a:srgbClr val="0066FF"/>
                </a:solidFill>
                <a:latin typeface="黑体" panose="02010609060101010101" pitchFamily="49" charset="-122"/>
              </a:rPr>
              <a:t>软件设计方法</a:t>
            </a:r>
          </a:p>
        </p:txBody>
      </p:sp>
      <p:sp>
        <p:nvSpPr>
          <p:cNvPr id="352259" name="Rectangle 3"/>
          <p:cNvSpPr>
            <a:spLocks noChangeArrowheads="1"/>
          </p:cNvSpPr>
          <p:nvPr/>
        </p:nvSpPr>
        <p:spPr bwMode="auto">
          <a:xfrm>
            <a:off x="650631" y="1434612"/>
            <a:ext cx="7910146" cy="272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3527" tIns="41031" rIns="83527" bIns="41031"/>
          <a:lstStyle>
            <a:lvl1pPr marL="342900" indent="-342900" algn="l">
              <a:defRPr sz="2400">
                <a:solidFill>
                  <a:schemeClr val="tx1"/>
                </a:solidFill>
                <a:latin typeface="Times New Roman" panose="02020503050405090304" pitchFamily="18" charset="0"/>
              </a:defRPr>
            </a:lvl1pPr>
            <a:lvl2pPr marL="742950" indent="-285750" algn="l">
              <a:defRPr sz="2400">
                <a:solidFill>
                  <a:schemeClr val="tx1"/>
                </a:solidFill>
                <a:latin typeface="Times New Roman" panose="02020503050405090304" pitchFamily="18" charset="0"/>
              </a:defRPr>
            </a:lvl2pPr>
            <a:lvl3pPr marL="1143000" indent="-228600" algn="l">
              <a:defRPr sz="2400">
                <a:solidFill>
                  <a:schemeClr val="tx1"/>
                </a:solidFill>
                <a:latin typeface="Times New Roman" panose="02020503050405090304" pitchFamily="18" charset="0"/>
              </a:defRPr>
            </a:lvl3pPr>
            <a:lvl4pPr marL="1600200" indent="-228600" algn="l">
              <a:defRPr sz="2400">
                <a:solidFill>
                  <a:schemeClr val="tx1"/>
                </a:solidFill>
                <a:latin typeface="Times New Roman" panose="02020503050405090304" pitchFamily="18" charset="0"/>
              </a:defRPr>
            </a:lvl4pPr>
            <a:lvl5pPr marL="2057400" indent="-228600" algn="l">
              <a:defRPr sz="2400">
                <a:solidFill>
                  <a:schemeClr val="tx1"/>
                </a:solidFill>
                <a:latin typeface="Times New Roman" panose="02020503050405090304" pitchFamily="18" charset="0"/>
              </a:defRPr>
            </a:lvl5pPr>
            <a:lvl6pPr marL="2514600" indent="-228600" fontAlgn="base">
              <a:spcBef>
                <a:spcPct val="0"/>
              </a:spcBef>
              <a:spcAft>
                <a:spcPct val="0"/>
              </a:spcAft>
              <a:defRPr sz="2400">
                <a:solidFill>
                  <a:schemeClr val="tx1"/>
                </a:solidFill>
                <a:latin typeface="Times New Roman" panose="02020503050405090304" pitchFamily="18" charset="0"/>
              </a:defRPr>
            </a:lvl6pPr>
            <a:lvl7pPr marL="2971800" indent="-228600" fontAlgn="base">
              <a:spcBef>
                <a:spcPct val="0"/>
              </a:spcBef>
              <a:spcAft>
                <a:spcPct val="0"/>
              </a:spcAft>
              <a:defRPr sz="2400">
                <a:solidFill>
                  <a:schemeClr val="tx1"/>
                </a:solidFill>
                <a:latin typeface="Times New Roman" panose="02020503050405090304" pitchFamily="18" charset="0"/>
              </a:defRPr>
            </a:lvl7pPr>
            <a:lvl8pPr marL="3429000" indent="-228600" fontAlgn="base">
              <a:spcBef>
                <a:spcPct val="0"/>
              </a:spcBef>
              <a:spcAft>
                <a:spcPct val="0"/>
              </a:spcAft>
              <a:defRPr sz="2400">
                <a:solidFill>
                  <a:schemeClr val="tx1"/>
                </a:solidFill>
                <a:latin typeface="Times New Roman" panose="02020503050405090304" pitchFamily="18" charset="0"/>
              </a:defRPr>
            </a:lvl8pPr>
            <a:lvl9pPr marL="3886200" indent="-228600" fontAlgn="base">
              <a:spcBef>
                <a:spcPct val="0"/>
              </a:spcBef>
              <a:spcAft>
                <a:spcPct val="0"/>
              </a:spcAft>
              <a:defRPr sz="2400">
                <a:solidFill>
                  <a:schemeClr val="tx1"/>
                </a:solidFill>
                <a:latin typeface="Times New Roman" panose="02020503050405090304" pitchFamily="18" charset="0"/>
              </a:defRPr>
            </a:lvl9pPr>
          </a:lstStyle>
          <a:p>
            <a:pPr>
              <a:lnSpc>
                <a:spcPct val="130000"/>
              </a:lnSpc>
              <a:spcBef>
                <a:spcPct val="20000"/>
              </a:spcBef>
              <a:buClr>
                <a:srgbClr val="FB3146"/>
              </a:buClr>
              <a:buSzPct val="95000"/>
              <a:buFont typeface="Monotype Sorts" pitchFamily="2" charset="2"/>
              <a:buChar char="F"/>
            </a:pPr>
            <a:r>
              <a:rPr kumimoji="1" lang="zh-CN" altLang="en-US" sz="3690" b="1" dirty="0">
                <a:latin typeface="宋体" pitchFamily="2" charset="-122"/>
              </a:rPr>
              <a:t>结构化设计方法</a:t>
            </a:r>
            <a:r>
              <a:rPr kumimoji="1" lang="en-US" altLang="zh-CN" sz="3690" b="1" dirty="0">
                <a:latin typeface="宋体" pitchFamily="2" charset="-122"/>
              </a:rPr>
              <a:t>(SD)</a:t>
            </a:r>
          </a:p>
          <a:p>
            <a:pPr>
              <a:lnSpc>
                <a:spcPct val="130000"/>
              </a:lnSpc>
              <a:spcBef>
                <a:spcPct val="20000"/>
              </a:spcBef>
              <a:buClr>
                <a:srgbClr val="FB3146"/>
              </a:buClr>
              <a:buSzPct val="95000"/>
              <a:buFont typeface="Monotype Sorts" pitchFamily="2" charset="2"/>
              <a:buChar char="F"/>
            </a:pPr>
            <a:r>
              <a:rPr kumimoji="1" lang="zh-CN" altLang="en-US" sz="3690" b="1" dirty="0">
                <a:latin typeface="宋体" pitchFamily="2" charset="-122"/>
              </a:rPr>
              <a:t>面向数据结构的设计方法</a:t>
            </a:r>
            <a:r>
              <a:rPr kumimoji="1" lang="en-US" altLang="zh-CN" sz="3690" b="1" dirty="0">
                <a:latin typeface="宋体" pitchFamily="2" charset="-122"/>
              </a:rPr>
              <a:t>(JSD</a:t>
            </a:r>
            <a:r>
              <a:rPr kumimoji="1" lang="zh-CN" altLang="en-US" sz="3690" b="1" dirty="0">
                <a:latin typeface="宋体" pitchFamily="2" charset="-122"/>
              </a:rPr>
              <a:t>方法</a:t>
            </a:r>
            <a:r>
              <a:rPr kumimoji="1" lang="en-US" altLang="zh-CN" sz="3690" b="1" dirty="0">
                <a:latin typeface="宋体" pitchFamily="2" charset="-122"/>
              </a:rPr>
              <a:t>)</a:t>
            </a:r>
          </a:p>
          <a:p>
            <a:pPr>
              <a:lnSpc>
                <a:spcPct val="130000"/>
              </a:lnSpc>
              <a:spcBef>
                <a:spcPct val="20000"/>
              </a:spcBef>
              <a:buClr>
                <a:srgbClr val="FB3146"/>
              </a:buClr>
              <a:buSzPct val="95000"/>
              <a:buFont typeface="Monotype Sorts" pitchFamily="2" charset="2"/>
              <a:buChar char="F"/>
            </a:pPr>
            <a:r>
              <a:rPr kumimoji="1" lang="zh-CN" altLang="en-US" sz="3690" b="1" dirty="0">
                <a:latin typeface="宋体" pitchFamily="2" charset="-122"/>
              </a:rPr>
              <a:t>面向对象的设计方法</a:t>
            </a:r>
            <a:r>
              <a:rPr kumimoji="1" lang="en-US" altLang="zh-CN" sz="3690" b="1" dirty="0">
                <a:latin typeface="宋体" pitchFamily="2" charset="-122"/>
              </a:rPr>
              <a:t>(OOD)</a:t>
            </a:r>
            <a:endParaRPr kumimoji="1" lang="zh-CN" altLang="en-US" sz="3690" b="1" dirty="0">
              <a:latin typeface="宋体" pitchFamily="2" charset="-122"/>
            </a:endParaRPr>
          </a:p>
        </p:txBody>
      </p:sp>
      <p:graphicFrame>
        <p:nvGraphicFramePr>
          <p:cNvPr id="352260" name="Object 4"/>
          <p:cNvGraphicFramePr>
            <a:graphicFrameLocks noChangeAspect="1"/>
          </p:cNvGraphicFramePr>
          <p:nvPr/>
        </p:nvGraphicFramePr>
        <p:xfrm>
          <a:off x="7773866" y="263769"/>
          <a:ext cx="1370134" cy="1406769"/>
        </p:xfrm>
        <a:graphic>
          <a:graphicData uri="http://schemas.openxmlformats.org/presentationml/2006/ole">
            <mc:AlternateContent xmlns:mc="http://schemas.openxmlformats.org/markup-compatibility/2006">
              <mc:Choice xmlns:v="urn:schemas-microsoft-com:vml" Requires="v">
                <p:oleObj name="Clip" r:id="rId3" imgW="15116175" imgH="13077825" progId="MS_ClipArt_Gallery.2">
                  <p:embed/>
                </p:oleObj>
              </mc:Choice>
              <mc:Fallback>
                <p:oleObj name="Clip" r:id="rId3" imgW="15116175" imgH="13077825" progId="MS_ClipArt_Gallery.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866" y="263769"/>
                        <a:ext cx="1370134" cy="140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eaLnBrk="1" hangingPunct="1"/>
            <a:r>
              <a:rPr lang="zh-CN" altLang="zh-CN">
                <a:latin typeface="宋体" pitchFamily="2" charset="-122"/>
              </a:rPr>
              <a:t>软件设计任务</a:t>
            </a:r>
          </a:p>
        </p:txBody>
      </p:sp>
      <p:sp>
        <p:nvSpPr>
          <p:cNvPr id="13315" name="Rectangle 3"/>
          <p:cNvSpPr>
            <a:spLocks noGrp="1" noChangeArrowheads="1"/>
          </p:cNvSpPr>
          <p:nvPr>
            <p:ph type="body" idx="4294967295"/>
          </p:nvPr>
        </p:nvSpPr>
        <p:spPr/>
        <p:txBody>
          <a:bodyPr/>
          <a:lstStyle/>
          <a:p>
            <a:pPr eaLnBrk="1" hangingPunct="1">
              <a:lnSpc>
                <a:spcPct val="110000"/>
              </a:lnSpc>
              <a:spcBef>
                <a:spcPct val="0"/>
              </a:spcBef>
            </a:pPr>
            <a:r>
              <a:rPr lang="zh-CN" altLang="zh-CN">
                <a:latin typeface="宋体" pitchFamily="2" charset="-122"/>
              </a:rPr>
              <a:t>从工程管理的角度来看，软件设计分两步完成：</a:t>
            </a:r>
          </a:p>
          <a:p>
            <a:pPr lvl="1" eaLnBrk="1" hangingPunct="1">
              <a:spcBef>
                <a:spcPct val="0"/>
              </a:spcBef>
              <a:buClr>
                <a:srgbClr val="FF9900"/>
              </a:buClr>
              <a:buSzPct val="60000"/>
            </a:pPr>
            <a:r>
              <a:rPr lang="zh-CN" altLang="zh-CN" sz="3600">
                <a:latin typeface="宋体" pitchFamily="2" charset="-122"/>
              </a:rPr>
              <a:t> </a:t>
            </a:r>
            <a:r>
              <a:rPr lang="zh-CN" altLang="zh-CN">
                <a:solidFill>
                  <a:srgbClr val="FF3300"/>
                </a:solidFill>
                <a:latin typeface="宋体" pitchFamily="2" charset="-122"/>
              </a:rPr>
              <a:t>概要设计（总体设计）</a:t>
            </a:r>
            <a:r>
              <a:rPr lang="zh-CN" altLang="zh-CN">
                <a:latin typeface="宋体" pitchFamily="2" charset="-122"/>
              </a:rPr>
              <a:t>：</a:t>
            </a:r>
          </a:p>
          <a:p>
            <a:pPr lvl="2" eaLnBrk="1" hangingPunct="1">
              <a:spcBef>
                <a:spcPct val="0"/>
              </a:spcBef>
            </a:pPr>
            <a:r>
              <a:rPr lang="zh-CN" altLang="zh-CN">
                <a:latin typeface="宋体" pitchFamily="2" charset="-122"/>
              </a:rPr>
              <a:t>将软件需求转化为数据结构和软件的系统结构。</a:t>
            </a:r>
          </a:p>
          <a:p>
            <a:pPr lvl="1" eaLnBrk="1" hangingPunct="1">
              <a:spcBef>
                <a:spcPct val="0"/>
              </a:spcBef>
              <a:buClr>
                <a:srgbClr val="FF9900"/>
              </a:buClr>
              <a:buSzPct val="60000"/>
            </a:pPr>
            <a:r>
              <a:rPr lang="zh-CN" altLang="zh-CN">
                <a:latin typeface="宋体" pitchFamily="2" charset="-122"/>
              </a:rPr>
              <a:t> </a:t>
            </a:r>
            <a:r>
              <a:rPr lang="zh-CN" altLang="zh-CN">
                <a:solidFill>
                  <a:srgbClr val="FF3300"/>
                </a:solidFill>
                <a:latin typeface="宋体" pitchFamily="2" charset="-122"/>
              </a:rPr>
              <a:t>详细设计（过程设计，模块设计）：</a:t>
            </a:r>
          </a:p>
          <a:p>
            <a:pPr lvl="2" eaLnBrk="1" hangingPunct="1">
              <a:spcBef>
                <a:spcPct val="0"/>
              </a:spcBef>
              <a:buClr>
                <a:srgbClr val="FF9900"/>
              </a:buClr>
              <a:buSzPct val="60000"/>
            </a:pPr>
            <a:r>
              <a:rPr lang="zh-CN" altLang="zh-CN">
                <a:latin typeface="宋体" pitchFamily="2" charset="-122"/>
              </a:rPr>
              <a:t>通过对结构表示进行细化，得到软件的详细的数据结构和算法。</a:t>
            </a:r>
          </a:p>
        </p:txBody>
      </p:sp>
    </p:spTree>
  </p:cSld>
  <p:clrMapOvr>
    <a:masterClrMapping/>
  </p:clrMapOvr>
  <p:transition>
    <p:check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305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20"/>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endParaRPr lang="zh-CN" altLang="zh-CN">
              <a:latin typeface="宋体" pitchFamily="2" charset="-122"/>
            </a:endParaRPr>
          </a:p>
        </p:txBody>
      </p:sp>
      <p:sp>
        <p:nvSpPr>
          <p:cNvPr id="15363" name="内容占位符 21"/>
          <p:cNvSpPr>
            <a:spLocks noGrp="1"/>
          </p:cNvSpPr>
          <p:nvPr>
            <p:ph idx="4294967295"/>
          </p:nvPr>
        </p:nvSpPr>
        <p:spPr/>
        <p:txBody>
          <a:bodyPr/>
          <a:lstStyle/>
          <a:p>
            <a:pPr eaLnBrk="1" hangingPunct="1"/>
            <a:r>
              <a:rPr lang="zh-CN" altLang="zh-CN">
                <a:latin typeface="宋体" pitchFamily="2" charset="-122"/>
              </a:rPr>
              <a:t>软件设计是一个</a:t>
            </a:r>
            <a:r>
              <a:rPr lang="zh-CN" altLang="zh-CN">
                <a:solidFill>
                  <a:srgbClr val="FF0000"/>
                </a:solidFill>
                <a:latin typeface="宋体" pitchFamily="2" charset="-122"/>
              </a:rPr>
              <a:t>迭代</a:t>
            </a:r>
            <a:r>
              <a:rPr lang="zh-CN" altLang="zh-CN">
                <a:latin typeface="宋体" pitchFamily="2" charset="-122"/>
              </a:rPr>
              <a:t>的过程</a:t>
            </a:r>
            <a:endParaRPr lang="en-US" altLang="zh-CN">
              <a:latin typeface="宋体" pitchFamily="2" charset="-122"/>
            </a:endParaRPr>
          </a:p>
          <a:p>
            <a:pPr eaLnBrk="1" hangingPunct="1"/>
            <a:r>
              <a:rPr lang="zh-CN" altLang="zh-CN">
                <a:latin typeface="宋体" pitchFamily="2" charset="-122"/>
              </a:rPr>
              <a:t>初始时，设计描述了软件的</a:t>
            </a:r>
            <a:r>
              <a:rPr lang="zh-CN" altLang="zh-CN">
                <a:solidFill>
                  <a:srgbClr val="FF0000"/>
                </a:solidFill>
                <a:latin typeface="宋体" pitchFamily="2" charset="-122"/>
              </a:rPr>
              <a:t>整体视图</a:t>
            </a:r>
            <a:r>
              <a:rPr lang="zh-CN" altLang="zh-CN">
                <a:latin typeface="宋体" pitchFamily="2" charset="-122"/>
              </a:rPr>
              <a:t>，是高抽象层次上的表达</a:t>
            </a:r>
            <a:endParaRPr lang="en-US" altLang="zh-CN">
              <a:latin typeface="宋体" pitchFamily="2" charset="-122"/>
            </a:endParaRPr>
          </a:p>
          <a:p>
            <a:pPr eaLnBrk="1" hangingPunct="1"/>
            <a:r>
              <a:rPr lang="zh-CN" altLang="zh-CN">
                <a:latin typeface="宋体" pitchFamily="2" charset="-122"/>
              </a:rPr>
              <a:t>迭代中，后续的</a:t>
            </a:r>
            <a:r>
              <a:rPr lang="zh-CN" altLang="zh-CN">
                <a:solidFill>
                  <a:srgbClr val="FF0000"/>
                </a:solidFill>
                <a:latin typeface="宋体" pitchFamily="2" charset="-122"/>
              </a:rPr>
              <a:t>精化</a:t>
            </a:r>
            <a:r>
              <a:rPr lang="zh-CN" altLang="zh-CN">
                <a:latin typeface="宋体" pitchFamily="2" charset="-122"/>
              </a:rPr>
              <a:t>导致更低抽象层次上的设计表示</a:t>
            </a:r>
            <a:endParaRPr lang="en-US" altLang="zh-CN">
              <a:latin typeface="宋体" pitchFamily="2" charset="-122"/>
            </a:endParaRPr>
          </a:p>
          <a:p>
            <a:pPr eaLnBrk="1" hangingPunct="1"/>
            <a:endParaRPr lang="zh-CN" altLang="zh-CN">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blinds(horizontal)">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blinds(horizontal)">
                                      <p:cBhvr>
                                        <p:cTn id="12" dur="500"/>
                                        <p:tgtEl>
                                          <p:spTgt spid="15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blinds(horizontal)">
                                      <p:cBhvr>
                                        <p:cTn id="17" dur="500"/>
                                        <p:tgtEl>
                                          <p:spTgt spid="15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16387" name="内容占位符 2"/>
          <p:cNvSpPr>
            <a:spLocks noGrp="1"/>
          </p:cNvSpPr>
          <p:nvPr>
            <p:ph idx="4294967295"/>
          </p:nvPr>
        </p:nvSpPr>
        <p:spPr/>
        <p:txBody>
          <a:bodyPr/>
          <a:lstStyle/>
          <a:p>
            <a:pPr eaLnBrk="1" hangingPunct="1"/>
            <a:r>
              <a:rPr lang="zh-CN" altLang="zh-CN" sz="2400">
                <a:latin typeface="宋体" pitchFamily="2" charset="-122"/>
              </a:rPr>
              <a:t>评价良好设计的三个特征：</a:t>
            </a:r>
            <a:endParaRPr lang="en-US" altLang="zh-CN" sz="2400">
              <a:latin typeface="宋体" pitchFamily="2" charset="-122"/>
            </a:endParaRPr>
          </a:p>
          <a:p>
            <a:pPr marL="971550" lvl="1" indent="-514350" eaLnBrk="1" hangingPunct="1">
              <a:buFontTx/>
              <a:buAutoNum type="arabicPeriod"/>
            </a:pPr>
            <a:r>
              <a:rPr lang="zh-CN" altLang="zh-CN" sz="2400">
                <a:latin typeface="宋体" pitchFamily="2" charset="-122"/>
              </a:rPr>
              <a:t>设计必须实现所有</a:t>
            </a:r>
            <a:r>
              <a:rPr lang="zh-CN" altLang="zh-CN" sz="2400">
                <a:solidFill>
                  <a:srgbClr val="FF0000"/>
                </a:solidFill>
                <a:latin typeface="宋体" pitchFamily="2" charset="-122"/>
              </a:rPr>
              <a:t>包含</a:t>
            </a:r>
            <a:r>
              <a:rPr lang="zh-CN" altLang="zh-CN" sz="2400">
                <a:latin typeface="宋体" pitchFamily="2" charset="-122"/>
              </a:rPr>
              <a:t>在分析模型中的明确</a:t>
            </a:r>
            <a:r>
              <a:rPr lang="zh-CN" altLang="zh-CN" sz="2400">
                <a:solidFill>
                  <a:srgbClr val="FF0000"/>
                </a:solidFill>
                <a:latin typeface="宋体" pitchFamily="2" charset="-122"/>
              </a:rPr>
              <a:t>需求</a:t>
            </a:r>
            <a:r>
              <a:rPr lang="zh-CN" altLang="zh-CN" sz="2400">
                <a:latin typeface="宋体" pitchFamily="2" charset="-122"/>
              </a:rPr>
              <a:t>，而且满足客户期望的所有隐含需求</a:t>
            </a:r>
            <a:endParaRPr lang="en-US" altLang="zh-CN" sz="2400">
              <a:latin typeface="宋体" pitchFamily="2" charset="-122"/>
            </a:endParaRPr>
          </a:p>
          <a:p>
            <a:pPr marL="971550" lvl="1" indent="-514350" eaLnBrk="1" hangingPunct="1">
              <a:buFontTx/>
              <a:buAutoNum type="arabicPeriod"/>
            </a:pPr>
            <a:r>
              <a:rPr lang="zh-CN" altLang="zh-CN" sz="2400">
                <a:latin typeface="宋体" pitchFamily="2" charset="-122"/>
              </a:rPr>
              <a:t>对于那些生成代码的人和那些进行测试以及随后维护软件的人而言，设计必须是</a:t>
            </a:r>
            <a:r>
              <a:rPr lang="zh-CN" altLang="zh-CN" sz="2400">
                <a:solidFill>
                  <a:srgbClr val="FF0000"/>
                </a:solidFill>
                <a:latin typeface="宋体" pitchFamily="2" charset="-122"/>
              </a:rPr>
              <a:t>可读的</a:t>
            </a:r>
            <a:r>
              <a:rPr lang="zh-CN" altLang="zh-CN" sz="2400">
                <a:latin typeface="宋体" pitchFamily="2" charset="-122"/>
              </a:rPr>
              <a:t>，可理解的指南</a:t>
            </a:r>
            <a:endParaRPr lang="en-US" altLang="zh-CN" sz="2400">
              <a:latin typeface="宋体" pitchFamily="2" charset="-122"/>
            </a:endParaRPr>
          </a:p>
          <a:p>
            <a:pPr marL="971550" lvl="1" indent="-514350" eaLnBrk="1" hangingPunct="1">
              <a:buFontTx/>
              <a:buAutoNum type="arabicPeriod"/>
            </a:pPr>
            <a:r>
              <a:rPr lang="zh-CN" altLang="zh-CN" sz="2400">
                <a:latin typeface="宋体" pitchFamily="2" charset="-122"/>
              </a:rPr>
              <a:t>设计必须提供</a:t>
            </a:r>
            <a:r>
              <a:rPr lang="zh-CN" altLang="zh-CN" sz="2400">
                <a:solidFill>
                  <a:srgbClr val="FF0000"/>
                </a:solidFill>
                <a:latin typeface="宋体" pitchFamily="2" charset="-122"/>
              </a:rPr>
              <a:t>软件的全貌</a:t>
            </a:r>
            <a:r>
              <a:rPr lang="zh-CN" altLang="zh-CN" sz="2400">
                <a:latin typeface="宋体" pitchFamily="2" charset="-122"/>
              </a:rPr>
              <a:t>，从实现的角度说明数据域、功能域和行为域。</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17411" name="内容占位符 2"/>
          <p:cNvSpPr>
            <a:spLocks noGrp="1"/>
          </p:cNvSpPr>
          <p:nvPr>
            <p:ph idx="4294967295"/>
          </p:nvPr>
        </p:nvSpPr>
        <p:spPr/>
        <p:txBody>
          <a:bodyPr/>
          <a:lstStyle/>
          <a:p>
            <a:pPr eaLnBrk="1" hangingPunct="1"/>
            <a:r>
              <a:rPr lang="zh-CN" altLang="zh-CN">
                <a:latin typeface="宋体" pitchFamily="2" charset="-122"/>
              </a:rPr>
              <a:t>优秀设计的技术标准：</a:t>
            </a:r>
            <a:endParaRPr lang="en-US" altLang="zh-CN">
              <a:latin typeface="宋体" pitchFamily="2" charset="-122"/>
            </a:endParaRPr>
          </a:p>
          <a:p>
            <a:pPr marL="971550" lvl="1" indent="-514350" eaLnBrk="1" hangingPunct="1">
              <a:buFontTx/>
              <a:buAutoNum type="arabicPeriod"/>
            </a:pPr>
            <a:r>
              <a:rPr lang="zh-CN" altLang="zh-CN">
                <a:latin typeface="宋体" pitchFamily="2" charset="-122"/>
              </a:rPr>
              <a:t>设计应展示出这样的一种结构</a:t>
            </a:r>
            <a:endParaRPr lang="en-US" altLang="zh-CN">
              <a:latin typeface="宋体" pitchFamily="2" charset="-122"/>
            </a:endParaRPr>
          </a:p>
          <a:p>
            <a:pPr marL="1371600" lvl="2" indent="-457200" eaLnBrk="1" hangingPunct="1">
              <a:buFontTx/>
              <a:buAutoNum type="alphaLcParenR"/>
            </a:pPr>
            <a:r>
              <a:rPr lang="zh-CN" altLang="zh-CN">
                <a:latin typeface="宋体" pitchFamily="2" charset="-122"/>
              </a:rPr>
              <a:t>已经使用可识别的</a:t>
            </a:r>
            <a:r>
              <a:rPr lang="zh-CN" altLang="zh-CN">
                <a:solidFill>
                  <a:srgbClr val="FF0000"/>
                </a:solidFill>
                <a:latin typeface="宋体" pitchFamily="2" charset="-122"/>
              </a:rPr>
              <a:t>体系结构</a:t>
            </a:r>
            <a:r>
              <a:rPr lang="zh-CN" altLang="zh-CN">
                <a:latin typeface="宋体" pitchFamily="2" charset="-122"/>
              </a:rPr>
              <a:t>风格或模式创建</a:t>
            </a:r>
            <a:endParaRPr lang="en-US" altLang="zh-CN">
              <a:latin typeface="宋体" pitchFamily="2" charset="-122"/>
            </a:endParaRPr>
          </a:p>
          <a:p>
            <a:pPr marL="1371600" lvl="2" indent="-457200" eaLnBrk="1" hangingPunct="1">
              <a:buFontTx/>
              <a:buAutoNum type="alphaLcParenR"/>
            </a:pPr>
            <a:r>
              <a:rPr lang="zh-CN" altLang="zh-CN">
                <a:latin typeface="宋体" pitchFamily="2" charset="-122"/>
              </a:rPr>
              <a:t>由展示出良好设计特征的</a:t>
            </a:r>
            <a:r>
              <a:rPr lang="zh-CN" altLang="zh-CN">
                <a:solidFill>
                  <a:srgbClr val="FF0000"/>
                </a:solidFill>
                <a:latin typeface="宋体" pitchFamily="2" charset="-122"/>
              </a:rPr>
              <a:t>构件</a:t>
            </a:r>
            <a:r>
              <a:rPr lang="zh-CN" altLang="zh-CN">
                <a:latin typeface="宋体" pitchFamily="2" charset="-122"/>
              </a:rPr>
              <a:t>构成；</a:t>
            </a:r>
            <a:endParaRPr lang="en-US" altLang="zh-CN">
              <a:latin typeface="宋体" pitchFamily="2" charset="-122"/>
            </a:endParaRPr>
          </a:p>
          <a:p>
            <a:pPr marL="1371600" lvl="2" indent="-457200" eaLnBrk="1" hangingPunct="1">
              <a:buFontTx/>
              <a:buAutoNum type="alphaLcParenR"/>
            </a:pPr>
            <a:r>
              <a:rPr lang="zh-CN" altLang="zh-CN">
                <a:latin typeface="宋体" pitchFamily="2" charset="-122"/>
              </a:rPr>
              <a:t>能够以演化的方式实现，从而便于</a:t>
            </a:r>
            <a:r>
              <a:rPr lang="zh-CN" altLang="zh-CN">
                <a:solidFill>
                  <a:srgbClr val="FF0000"/>
                </a:solidFill>
                <a:latin typeface="宋体" pitchFamily="2" charset="-122"/>
              </a:rPr>
              <a:t>实现和测试</a:t>
            </a:r>
            <a:endParaRPr lang="en-US" altLang="zh-CN">
              <a:solidFill>
                <a:srgbClr val="FF0000"/>
              </a:solidFill>
              <a:latin typeface="宋体" pitchFamily="2" charset="-122"/>
            </a:endParaRPr>
          </a:p>
          <a:p>
            <a:pPr marL="971550" lvl="1" indent="-514350" eaLnBrk="1" hangingPunct="1">
              <a:buFontTx/>
              <a:buAutoNum type="arabicPeriod"/>
            </a:pPr>
            <a:r>
              <a:rPr lang="zh-CN" altLang="zh-CN">
                <a:latin typeface="宋体" pitchFamily="2" charset="-122"/>
              </a:rPr>
              <a:t>设计应该</a:t>
            </a:r>
            <a:r>
              <a:rPr lang="zh-CN" altLang="zh-CN">
                <a:solidFill>
                  <a:srgbClr val="FF0000"/>
                </a:solidFill>
                <a:latin typeface="宋体" pitchFamily="2" charset="-122"/>
              </a:rPr>
              <a:t>模块化</a:t>
            </a:r>
            <a:endParaRPr lang="en-US" altLang="zh-CN">
              <a:solidFill>
                <a:srgbClr val="FF0000"/>
              </a:solidFill>
              <a:latin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idx="4294967295"/>
          </p:nvPr>
        </p:nvSpPr>
        <p:spPr/>
        <p:txBody>
          <a:bodyPr/>
          <a:lstStyle/>
          <a:p>
            <a:pPr eaLnBrk="1" hangingPunct="1"/>
            <a:r>
              <a:rPr lang="zh-CN" altLang="zh-CN">
                <a:latin typeface="宋体" pitchFamily="2" charset="-122"/>
              </a:rPr>
              <a:t>主要内容</a:t>
            </a:r>
          </a:p>
        </p:txBody>
      </p:sp>
      <p:sp>
        <p:nvSpPr>
          <p:cNvPr id="5123" name="内容占位符 2"/>
          <p:cNvSpPr>
            <a:spLocks noGrp="1"/>
          </p:cNvSpPr>
          <p:nvPr>
            <p:ph idx="4294967295"/>
          </p:nvPr>
        </p:nvSpPr>
        <p:spPr/>
        <p:txBody>
          <a:bodyPr/>
          <a:lstStyle/>
          <a:p>
            <a:pPr eaLnBrk="1" hangingPunct="1"/>
            <a:r>
              <a:rPr lang="zh-CN" altLang="zh-CN">
                <a:latin typeface="宋体" pitchFamily="2" charset="-122"/>
              </a:rPr>
              <a:t>软件设计</a:t>
            </a:r>
            <a:endParaRPr lang="en-US" altLang="zh-CN">
              <a:latin typeface="宋体" pitchFamily="2" charset="-122"/>
            </a:endParaRPr>
          </a:p>
          <a:p>
            <a:pPr eaLnBrk="1" hangingPunct="1"/>
            <a:r>
              <a:rPr lang="zh-CN" altLang="zh-CN">
                <a:latin typeface="宋体" pitchFamily="2" charset="-122"/>
              </a:rPr>
              <a:t>设计过程和设计质量</a:t>
            </a:r>
            <a:endParaRPr lang="en-US" altLang="zh-CN">
              <a:latin typeface="宋体" pitchFamily="2" charset="-122"/>
            </a:endParaRPr>
          </a:p>
          <a:p>
            <a:pPr eaLnBrk="1" hangingPunct="1"/>
            <a:r>
              <a:rPr lang="zh-CN" altLang="zh-CN">
                <a:latin typeface="宋体" pitchFamily="2" charset="-122"/>
              </a:rPr>
              <a:t>设计概念</a:t>
            </a:r>
            <a:endParaRPr lang="en-US" altLang="zh-CN">
              <a:latin typeface="宋体" pitchFamily="2" charset="-122"/>
            </a:endParaRPr>
          </a:p>
          <a:p>
            <a:pPr eaLnBrk="1" hangingPunct="1"/>
            <a:r>
              <a:rPr lang="zh-CN" altLang="zh-CN">
                <a:latin typeface="宋体" pitchFamily="2" charset="-122"/>
              </a:rPr>
              <a:t>设计模型</a:t>
            </a:r>
            <a:endParaRPr lang="en-US" altLang="zh-CN">
              <a:latin typeface="宋体" pitchFamily="2" charset="-122"/>
            </a:endParaRPr>
          </a:p>
          <a:p>
            <a:pPr eaLnBrk="1" hangingPunct="1"/>
            <a:r>
              <a:rPr lang="zh-CN" altLang="zh-CN">
                <a:latin typeface="宋体" pitchFamily="2" charset="-122"/>
              </a:rPr>
              <a:t>基于模式的软件设计</a:t>
            </a:r>
            <a:r>
              <a:rPr lang="en-US" altLang="zh-CN">
                <a:latin typeface="宋体" pitchFamily="2" charset="-122"/>
              </a:rPr>
              <a:t> </a:t>
            </a:r>
            <a:endParaRPr lang="zh-CN" altLang="zh-CN">
              <a:latin typeface="宋体"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18435" name="内容占位符 2"/>
          <p:cNvSpPr>
            <a:spLocks noGrp="1"/>
          </p:cNvSpPr>
          <p:nvPr>
            <p:ph idx="4294967295"/>
          </p:nvPr>
        </p:nvSpPr>
        <p:spPr/>
        <p:txBody>
          <a:bodyPr/>
          <a:lstStyle/>
          <a:p>
            <a:pPr marL="857250" lvl="2" indent="-457200" eaLnBrk="1" hangingPunct="1">
              <a:buFontTx/>
              <a:buAutoNum type="arabicPeriod" startAt="3"/>
            </a:pPr>
            <a:r>
              <a:rPr lang="zh-CN" altLang="zh-CN" sz="2800" dirty="0">
                <a:latin typeface="宋体" pitchFamily="2" charset="-122"/>
              </a:rPr>
              <a:t>设计应该包括</a:t>
            </a:r>
            <a:r>
              <a:rPr lang="zh-CN" altLang="zh-CN" sz="2800" dirty="0">
                <a:solidFill>
                  <a:srgbClr val="FF0000"/>
                </a:solidFill>
                <a:latin typeface="宋体" pitchFamily="2" charset="-122"/>
              </a:rPr>
              <a:t>数据、体系结构、接口和构件的清楚的表示</a:t>
            </a:r>
            <a:endParaRPr lang="en-US" altLang="zh-CN" sz="2800" dirty="0">
              <a:solidFill>
                <a:srgbClr val="FF0000"/>
              </a:solidFill>
              <a:latin typeface="宋体" pitchFamily="2" charset="-122"/>
            </a:endParaRPr>
          </a:p>
          <a:p>
            <a:pPr marL="857250" lvl="2" indent="-457200" eaLnBrk="1" hangingPunct="1">
              <a:buFontTx/>
              <a:buAutoNum type="arabicPeriod" startAt="3"/>
            </a:pPr>
            <a:r>
              <a:rPr lang="zh-CN" altLang="zh-CN" sz="2800" dirty="0">
                <a:latin typeface="宋体" pitchFamily="2" charset="-122"/>
              </a:rPr>
              <a:t>设计应导出</a:t>
            </a:r>
            <a:r>
              <a:rPr lang="zh-CN" altLang="zh-CN" sz="2800" dirty="0">
                <a:solidFill>
                  <a:srgbClr val="FF0000"/>
                </a:solidFill>
                <a:latin typeface="宋体" pitchFamily="2" charset="-122"/>
              </a:rPr>
              <a:t>数据结构</a:t>
            </a:r>
            <a:r>
              <a:rPr lang="zh-CN" altLang="zh-CN" sz="2800" dirty="0">
                <a:latin typeface="宋体" pitchFamily="2" charset="-122"/>
              </a:rPr>
              <a:t>，这些数据结构适于要实现的类，并由可识别的数据模式提取</a:t>
            </a:r>
            <a:endParaRPr lang="en-US" altLang="zh-CN" sz="2800" dirty="0">
              <a:latin typeface="宋体" pitchFamily="2" charset="-122"/>
            </a:endParaRPr>
          </a:p>
          <a:p>
            <a:pPr marL="857250" lvl="2" indent="-457200" eaLnBrk="1" hangingPunct="1">
              <a:buFontTx/>
              <a:buAutoNum type="arabicPeriod" startAt="3"/>
            </a:pPr>
            <a:r>
              <a:rPr lang="zh-CN" altLang="zh-CN" sz="2800" dirty="0">
                <a:latin typeface="宋体" pitchFamily="2" charset="-122"/>
              </a:rPr>
              <a:t>设计应</a:t>
            </a:r>
            <a:r>
              <a:rPr lang="zh-CN" altLang="zh-CN" sz="2800" dirty="0">
                <a:solidFill>
                  <a:srgbClr val="FF0000"/>
                </a:solidFill>
                <a:latin typeface="宋体" pitchFamily="2" charset="-122"/>
              </a:rPr>
              <a:t>导出</a:t>
            </a:r>
            <a:r>
              <a:rPr lang="zh-CN" altLang="zh-CN" sz="2800" dirty="0">
                <a:latin typeface="宋体" pitchFamily="2" charset="-122"/>
              </a:rPr>
              <a:t>显示独立功能特征的</a:t>
            </a:r>
            <a:r>
              <a:rPr lang="zh-CN" altLang="zh-CN" sz="2800" dirty="0">
                <a:solidFill>
                  <a:srgbClr val="FF0000"/>
                </a:solidFill>
                <a:latin typeface="宋体" pitchFamily="2" charset="-122"/>
              </a:rPr>
              <a:t>构件</a:t>
            </a:r>
            <a:endParaRPr lang="en-US" altLang="zh-CN" sz="2800" dirty="0">
              <a:solidFill>
                <a:srgbClr val="FF0000"/>
              </a:solidFill>
              <a:latin typeface="宋体" pitchFamily="2" charset="-122"/>
            </a:endParaRPr>
          </a:p>
          <a:p>
            <a:pPr eaLnBrk="1" hangingPunct="1"/>
            <a:endParaRPr lang="zh-CN" altLang="zh-CN" sz="2800" dirty="0">
              <a:latin typeface="宋体"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19459" name="内容占位符 2"/>
          <p:cNvSpPr>
            <a:spLocks noGrp="1"/>
          </p:cNvSpPr>
          <p:nvPr>
            <p:ph idx="4294967295"/>
          </p:nvPr>
        </p:nvSpPr>
        <p:spPr/>
        <p:txBody>
          <a:bodyPr/>
          <a:lstStyle/>
          <a:p>
            <a:pPr marL="857250" lvl="2" indent="-457200" eaLnBrk="1" hangingPunct="1">
              <a:buFontTx/>
              <a:buAutoNum type="arabicPeriod" startAt="6"/>
            </a:pPr>
            <a:r>
              <a:rPr lang="zh-CN" altLang="zh-CN" sz="2800">
                <a:latin typeface="宋体" pitchFamily="2" charset="-122"/>
              </a:rPr>
              <a:t>设计应</a:t>
            </a:r>
            <a:r>
              <a:rPr lang="zh-CN" altLang="zh-CN" sz="2800">
                <a:solidFill>
                  <a:srgbClr val="FF0000"/>
                </a:solidFill>
                <a:latin typeface="宋体" pitchFamily="2" charset="-122"/>
              </a:rPr>
              <a:t>导出接口</a:t>
            </a:r>
            <a:r>
              <a:rPr lang="zh-CN" altLang="zh-CN" sz="2800">
                <a:latin typeface="宋体" pitchFamily="2" charset="-122"/>
              </a:rPr>
              <a:t>，这些接口降低了构件之间以及与外部环境连接的复杂性</a:t>
            </a:r>
            <a:endParaRPr lang="en-US" altLang="zh-CN" sz="2800">
              <a:latin typeface="宋体" pitchFamily="2" charset="-122"/>
            </a:endParaRPr>
          </a:p>
          <a:p>
            <a:pPr marL="857250" lvl="2" indent="-457200" eaLnBrk="1" hangingPunct="1">
              <a:buFontTx/>
              <a:buAutoNum type="arabicPeriod" startAt="6"/>
            </a:pPr>
            <a:r>
              <a:rPr lang="zh-CN" altLang="zh-CN" sz="2800">
                <a:latin typeface="宋体" pitchFamily="2" charset="-122"/>
              </a:rPr>
              <a:t>设计的导出应根据软件需求分析过程中获取的信息采用</a:t>
            </a:r>
            <a:r>
              <a:rPr lang="zh-CN" altLang="zh-CN" sz="2800">
                <a:solidFill>
                  <a:srgbClr val="FF0000"/>
                </a:solidFill>
                <a:latin typeface="宋体" pitchFamily="2" charset="-122"/>
              </a:rPr>
              <a:t>可重复使用的方法</a:t>
            </a:r>
            <a:r>
              <a:rPr lang="zh-CN" altLang="zh-CN" sz="2800">
                <a:latin typeface="宋体" pitchFamily="2" charset="-122"/>
              </a:rPr>
              <a:t>进行</a:t>
            </a:r>
            <a:endParaRPr lang="en-US" altLang="zh-CN" sz="2800">
              <a:latin typeface="宋体" pitchFamily="2" charset="-122"/>
            </a:endParaRPr>
          </a:p>
          <a:p>
            <a:pPr marL="857250" lvl="2" indent="-457200" eaLnBrk="1" hangingPunct="1">
              <a:buFontTx/>
              <a:buAutoNum type="arabicPeriod" startAt="6"/>
            </a:pPr>
            <a:r>
              <a:rPr lang="zh-CN" altLang="zh-CN" sz="2800">
                <a:latin typeface="宋体" pitchFamily="2" charset="-122"/>
              </a:rPr>
              <a:t>应使用能有效传达其</a:t>
            </a:r>
            <a:r>
              <a:rPr lang="zh-CN" altLang="zh-CN" sz="2800">
                <a:solidFill>
                  <a:srgbClr val="FF0000"/>
                </a:solidFill>
                <a:latin typeface="宋体" pitchFamily="2" charset="-122"/>
              </a:rPr>
              <a:t>意义的表示法</a:t>
            </a:r>
            <a:r>
              <a:rPr lang="zh-CN" altLang="zh-CN" sz="2800">
                <a:latin typeface="宋体" pitchFamily="2" charset="-122"/>
              </a:rPr>
              <a:t>来表达设计</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20483" name="内容占位符 2"/>
          <p:cNvSpPr>
            <a:spLocks noGrp="1"/>
          </p:cNvSpPr>
          <p:nvPr>
            <p:ph idx="4294967295"/>
          </p:nvPr>
        </p:nvSpPr>
        <p:spPr/>
        <p:txBody>
          <a:bodyPr/>
          <a:lstStyle/>
          <a:p>
            <a:pPr eaLnBrk="1" hangingPunct="1"/>
            <a:r>
              <a:rPr lang="zh-CN" altLang="zh-CN">
                <a:latin typeface="宋体" pitchFamily="2" charset="-122"/>
              </a:rPr>
              <a:t>在设计阶段，通过开展一系列的</a:t>
            </a:r>
            <a:r>
              <a:rPr lang="zh-CN" altLang="zh-CN">
                <a:solidFill>
                  <a:srgbClr val="FF0000"/>
                </a:solidFill>
                <a:latin typeface="宋体" pitchFamily="2" charset="-122"/>
              </a:rPr>
              <a:t>正式技术评审</a:t>
            </a:r>
            <a:r>
              <a:rPr lang="zh-CN" altLang="zh-CN">
                <a:latin typeface="宋体" pitchFamily="2" charset="-122"/>
              </a:rPr>
              <a:t>（</a:t>
            </a:r>
            <a:r>
              <a:rPr lang="en-US" altLang="zh-CN">
                <a:latin typeface="宋体" pitchFamily="2" charset="-122"/>
              </a:rPr>
              <a:t>Formal Technical Review, FTR</a:t>
            </a:r>
            <a:r>
              <a:rPr lang="zh-CN" altLang="zh-CN">
                <a:latin typeface="宋体" pitchFamily="2" charset="-122"/>
              </a:rPr>
              <a:t>）来评估质量</a:t>
            </a:r>
            <a:endParaRPr lang="en-US" altLang="zh-CN">
              <a:latin typeface="宋体" pitchFamily="2" charset="-122"/>
            </a:endParaRPr>
          </a:p>
          <a:p>
            <a:pPr lvl="1" eaLnBrk="1" hangingPunct="1"/>
            <a:r>
              <a:rPr lang="zh-CN" altLang="zh-CN">
                <a:latin typeface="宋体" pitchFamily="2" charset="-122"/>
              </a:rPr>
              <a:t>会议形式，多角色参与，阅读找问题。</a:t>
            </a:r>
            <a:endParaRPr lang="en-US" altLang="zh-CN">
              <a:latin typeface="宋体" pitchFamily="2" charset="-122"/>
            </a:endParaRPr>
          </a:p>
          <a:p>
            <a:pPr lvl="1" eaLnBrk="1" hangingPunct="1"/>
            <a:r>
              <a:rPr lang="zh-CN" altLang="zh-CN">
                <a:latin typeface="宋体" pitchFamily="2" charset="-122"/>
              </a:rPr>
              <a:t>在</a:t>
            </a:r>
            <a:r>
              <a:rPr lang="en-US" altLang="zh-CN">
                <a:latin typeface="宋体" pitchFamily="2" charset="-122"/>
              </a:rPr>
              <a:t>20</a:t>
            </a:r>
            <a:r>
              <a:rPr lang="zh-CN" altLang="zh-CN">
                <a:latin typeface="宋体" pitchFamily="2" charset="-122"/>
              </a:rPr>
              <a:t>章介绍</a:t>
            </a:r>
            <a:endParaRPr lang="en-US" altLang="zh-CN">
              <a:latin typeface="宋体" pitchFamily="2" charset="-122"/>
            </a:endParaRPr>
          </a:p>
          <a:p>
            <a:pPr lvl="1" eaLnBrk="1" hangingPunct="1"/>
            <a:endParaRPr lang="zh-CN" altLang="zh-CN">
              <a:latin typeface="宋体"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21507" name="内容占位符 2"/>
          <p:cNvSpPr>
            <a:spLocks noGrp="1"/>
          </p:cNvSpPr>
          <p:nvPr>
            <p:ph idx="4294967295"/>
          </p:nvPr>
        </p:nvSpPr>
        <p:spPr>
          <a:xfrm>
            <a:off x="319088" y="1417638"/>
            <a:ext cx="8505825" cy="4525962"/>
          </a:xfrm>
        </p:spPr>
        <p:txBody>
          <a:bodyPr/>
          <a:lstStyle/>
          <a:p>
            <a:pPr eaLnBrk="1" hangingPunct="1">
              <a:lnSpc>
                <a:spcPct val="100000"/>
              </a:lnSpc>
            </a:pPr>
            <a:r>
              <a:rPr lang="en-US" altLang="zh-CN" sz="2800">
                <a:latin typeface="宋体" pitchFamily="2" charset="-122"/>
              </a:rPr>
              <a:t>FURPS</a:t>
            </a:r>
            <a:r>
              <a:rPr lang="zh-CN" altLang="zh-CN" sz="2800">
                <a:latin typeface="宋体" pitchFamily="2" charset="-122"/>
              </a:rPr>
              <a:t>质量属性体现了所有软件设计的目标：</a:t>
            </a:r>
            <a:endParaRPr lang="en-US" altLang="zh-CN" sz="2800">
              <a:latin typeface="宋体" pitchFamily="2" charset="-122"/>
            </a:endParaRPr>
          </a:p>
          <a:p>
            <a:pPr lvl="1" eaLnBrk="1" hangingPunct="1">
              <a:lnSpc>
                <a:spcPct val="100000"/>
              </a:lnSpc>
            </a:pPr>
            <a:r>
              <a:rPr lang="zh-CN" altLang="zh-CN" sz="2400">
                <a:latin typeface="宋体" pitchFamily="2" charset="-122"/>
              </a:rPr>
              <a:t>功能性</a:t>
            </a:r>
            <a:r>
              <a:rPr lang="en-US" altLang="zh-CN" sz="2400">
                <a:latin typeface="宋体" pitchFamily="2" charset="-122"/>
              </a:rPr>
              <a:t>(Functionality)</a:t>
            </a:r>
            <a:r>
              <a:rPr lang="zh-CN" altLang="en-US" sz="2400">
                <a:latin typeface="宋体" pitchFamily="2" charset="-122"/>
              </a:rPr>
              <a:t>：</a:t>
            </a:r>
            <a:endParaRPr lang="en-US" altLang="zh-CN" sz="2400">
              <a:latin typeface="宋体" pitchFamily="2" charset="-122"/>
            </a:endParaRPr>
          </a:p>
          <a:p>
            <a:pPr lvl="2" eaLnBrk="1" hangingPunct="1">
              <a:lnSpc>
                <a:spcPct val="100000"/>
              </a:lnSpc>
            </a:pPr>
            <a:r>
              <a:rPr lang="zh-CN" altLang="en-US" sz="2000">
                <a:latin typeface="宋体" pitchFamily="2" charset="-122"/>
              </a:rPr>
              <a:t>通过评估程序的特征集和能力、所提交功能的通用性以及整个系统的安全性来评估</a:t>
            </a:r>
            <a:endParaRPr lang="en-US" altLang="zh-CN" sz="2000">
              <a:latin typeface="宋体" pitchFamily="2" charset="-122"/>
            </a:endParaRPr>
          </a:p>
          <a:p>
            <a:pPr lvl="1" eaLnBrk="1" hangingPunct="1">
              <a:lnSpc>
                <a:spcPct val="100000"/>
              </a:lnSpc>
            </a:pPr>
            <a:r>
              <a:rPr lang="zh-CN" altLang="zh-CN" sz="2400">
                <a:latin typeface="宋体" pitchFamily="2" charset="-122"/>
              </a:rPr>
              <a:t>易用性（</a:t>
            </a:r>
            <a:r>
              <a:rPr lang="en-US" altLang="zh-CN" sz="2400">
                <a:latin typeface="宋体" pitchFamily="2" charset="-122"/>
              </a:rPr>
              <a:t>Usability)</a:t>
            </a:r>
          </a:p>
          <a:p>
            <a:pPr lvl="2" eaLnBrk="1" hangingPunct="1">
              <a:lnSpc>
                <a:spcPct val="100000"/>
              </a:lnSpc>
            </a:pPr>
            <a:r>
              <a:rPr lang="zh-CN" altLang="en-US" sz="2000">
                <a:latin typeface="宋体" pitchFamily="2" charset="-122"/>
              </a:rPr>
              <a:t>通过考虑人员因素、整体美感、一致性和文档来评估。</a:t>
            </a:r>
            <a:endParaRPr lang="en-US" altLang="zh-CN" sz="2000">
              <a:latin typeface="宋体" pitchFamily="2" charset="-122"/>
            </a:endParaRPr>
          </a:p>
          <a:p>
            <a:pPr lvl="1" eaLnBrk="1" hangingPunct="1">
              <a:lnSpc>
                <a:spcPct val="100000"/>
              </a:lnSpc>
            </a:pPr>
            <a:r>
              <a:rPr lang="zh-CN" altLang="zh-CN" sz="2400">
                <a:latin typeface="宋体" pitchFamily="2" charset="-122"/>
              </a:rPr>
              <a:t>可靠性（</a:t>
            </a:r>
            <a:r>
              <a:rPr lang="en-US" altLang="zh-CN" sz="2400">
                <a:latin typeface="宋体" pitchFamily="2" charset="-122"/>
              </a:rPr>
              <a:t>Reliability</a:t>
            </a:r>
            <a:r>
              <a:rPr lang="zh-CN" altLang="zh-CN" sz="2400">
                <a:latin typeface="宋体" pitchFamily="2" charset="-122"/>
              </a:rPr>
              <a:t>）</a:t>
            </a:r>
            <a:endParaRPr lang="en-US" altLang="zh-CN" sz="2400">
              <a:latin typeface="宋体" pitchFamily="2" charset="-122"/>
            </a:endParaRPr>
          </a:p>
          <a:p>
            <a:pPr lvl="2" eaLnBrk="1" hangingPunct="1">
              <a:lnSpc>
                <a:spcPct val="100000"/>
              </a:lnSpc>
            </a:pPr>
            <a:r>
              <a:rPr lang="zh-CN" altLang="en-US" sz="2000">
                <a:latin typeface="宋体" pitchFamily="2" charset="-122"/>
              </a:rPr>
              <a:t>通过测量故障的频率和严重性、输出结果的精确性、平均故障时间、故障恢复能力和程序的可预见性来评估</a:t>
            </a:r>
            <a:endParaRPr lang="en-US" altLang="zh-CN" sz="2000">
              <a:latin typeface="宋体" pitchFamily="2" charset="-122"/>
            </a:endParaRPr>
          </a:p>
          <a:p>
            <a:pPr lvl="1" eaLnBrk="1" hangingPunct="1">
              <a:lnSpc>
                <a:spcPct val="100000"/>
              </a:lnSpc>
            </a:pPr>
            <a:r>
              <a:rPr lang="zh-CN" altLang="zh-CN" sz="2400">
                <a:latin typeface="宋体" pitchFamily="2" charset="-122"/>
              </a:rPr>
              <a:t>性能（</a:t>
            </a:r>
            <a:r>
              <a:rPr lang="en-US" altLang="zh-CN" sz="2400">
                <a:latin typeface="宋体" pitchFamily="2" charset="-122"/>
              </a:rPr>
              <a:t>Performance)</a:t>
            </a:r>
          </a:p>
          <a:p>
            <a:pPr lvl="2" eaLnBrk="1" hangingPunct="1">
              <a:lnSpc>
                <a:spcPct val="100000"/>
              </a:lnSpc>
            </a:pPr>
            <a:r>
              <a:rPr lang="zh-CN" altLang="en-US" sz="2000">
                <a:latin typeface="宋体" pitchFamily="2" charset="-122"/>
              </a:rPr>
              <a:t>通过处理速度、响应时间、资源消耗、吞吐量和效率来度量</a:t>
            </a:r>
            <a:endParaRPr lang="en-US" altLang="zh-CN" sz="2000">
              <a:latin typeface="宋体" pitchFamily="2" charset="-122"/>
            </a:endParaRPr>
          </a:p>
          <a:p>
            <a:pPr lvl="1" eaLnBrk="1" hangingPunct="1">
              <a:lnSpc>
                <a:spcPct val="100000"/>
              </a:lnSpc>
            </a:pPr>
            <a:r>
              <a:rPr lang="zh-CN" altLang="zh-CN" sz="2400">
                <a:latin typeface="宋体" pitchFamily="2" charset="-122"/>
              </a:rPr>
              <a:t>可支持性</a:t>
            </a:r>
            <a:r>
              <a:rPr lang="en-US" altLang="zh-CN" sz="2400">
                <a:latin typeface="宋体" pitchFamily="2" charset="-122"/>
              </a:rPr>
              <a:t>(Supportability</a:t>
            </a:r>
            <a:r>
              <a:rPr lang="zh-CN" altLang="zh-CN" sz="2400">
                <a:latin typeface="宋体" pitchFamily="2" charset="-122"/>
              </a:rPr>
              <a:t>）</a:t>
            </a:r>
            <a:endParaRPr lang="en-US" altLang="zh-CN" sz="2400">
              <a:latin typeface="宋体" pitchFamily="2" charset="-122"/>
            </a:endParaRPr>
          </a:p>
          <a:p>
            <a:pPr lvl="2" eaLnBrk="1" hangingPunct="1">
              <a:lnSpc>
                <a:spcPct val="100000"/>
              </a:lnSpc>
            </a:pPr>
            <a:r>
              <a:rPr lang="zh-CN" altLang="en-US" sz="2000">
                <a:latin typeface="宋体" pitchFamily="2" charset="-122"/>
              </a:rPr>
              <a:t>综合了可扩展性、可适应性和可用性。此外，还包括可测试性、兼容性、可配置性、系统安装的简易性和问题定位的容易性。</a:t>
            </a:r>
            <a:endParaRPr lang="zh-CN" altLang="zh-CN" sz="2000">
              <a:latin typeface="宋体"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5115" y="175260"/>
            <a:ext cx="3048000" cy="368300"/>
          </a:xfrm>
          <a:prstGeom prst="rect">
            <a:avLst/>
          </a:prstGeom>
          <a:noFill/>
        </p:spPr>
        <p:txBody>
          <a:bodyPr wrap="square" rtlCol="0">
            <a:spAutoFit/>
          </a:bodyPr>
          <a:lstStyle/>
          <a:p>
            <a:r>
              <a:rPr lang="zh-CN" altLang="en-US"/>
              <a:t>设计目标之间的关系</a:t>
            </a:r>
          </a:p>
        </p:txBody>
      </p:sp>
      <p:grpSp>
        <p:nvGrpSpPr>
          <p:cNvPr id="16" name="组合 15"/>
          <p:cNvGrpSpPr/>
          <p:nvPr/>
        </p:nvGrpSpPr>
        <p:grpSpPr>
          <a:xfrm>
            <a:off x="755650" y="958215"/>
            <a:ext cx="8896350" cy="5414553"/>
            <a:chOff x="1077" y="1326"/>
            <a:chExt cx="15591" cy="9972"/>
          </a:xfrm>
        </p:grpSpPr>
        <p:sp>
          <p:nvSpPr>
            <p:cNvPr id="3" name="椭圆 2"/>
            <p:cNvSpPr/>
            <p:nvPr/>
          </p:nvSpPr>
          <p:spPr>
            <a:xfrm>
              <a:off x="1077" y="1883"/>
              <a:ext cx="7566" cy="5671"/>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椭圆 4"/>
            <p:cNvSpPr/>
            <p:nvPr>
              <p:custDataLst>
                <p:tags r:id="rId1"/>
              </p:custDataLst>
            </p:nvPr>
          </p:nvSpPr>
          <p:spPr>
            <a:xfrm>
              <a:off x="6293" y="1998"/>
              <a:ext cx="7566" cy="5671"/>
            </a:xfrm>
            <a:prstGeom prst="ellipse">
              <a:avLst/>
            </a:prstGeom>
            <a:noFill/>
            <a:ln>
              <a:gradFill>
                <a:gsLst>
                  <a:gs pos="0">
                    <a:srgbClr val="E30000"/>
                  </a:gs>
                  <a:gs pos="100000">
                    <a:srgbClr val="760303"/>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椭圆 5"/>
            <p:cNvSpPr/>
            <p:nvPr>
              <p:custDataLst>
                <p:tags r:id="rId2"/>
              </p:custDataLst>
            </p:nvPr>
          </p:nvSpPr>
          <p:spPr>
            <a:xfrm>
              <a:off x="3231" y="5627"/>
              <a:ext cx="7566" cy="5671"/>
            </a:xfrm>
            <a:prstGeom prst="ellipse">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10489" y="1431"/>
              <a:ext cx="4800" cy="678"/>
            </a:xfrm>
            <a:prstGeom prst="rect">
              <a:avLst/>
            </a:prstGeom>
            <a:noFill/>
          </p:spPr>
          <p:txBody>
            <a:bodyPr wrap="square" rtlCol="0">
              <a:spAutoFit/>
            </a:bodyPr>
            <a:lstStyle/>
            <a:p>
              <a:r>
                <a:rPr lang="zh-CN" altLang="en-US"/>
                <a:t>用户</a:t>
              </a:r>
            </a:p>
          </p:txBody>
        </p:sp>
        <p:sp>
          <p:nvSpPr>
            <p:cNvPr id="8" name="文本框 7"/>
            <p:cNvSpPr txBox="1"/>
            <p:nvPr>
              <p:custDataLst>
                <p:tags r:id="rId3"/>
              </p:custDataLst>
            </p:nvPr>
          </p:nvSpPr>
          <p:spPr>
            <a:xfrm>
              <a:off x="1077" y="1326"/>
              <a:ext cx="4800" cy="678"/>
            </a:xfrm>
            <a:prstGeom prst="rect">
              <a:avLst/>
            </a:prstGeom>
            <a:noFill/>
          </p:spPr>
          <p:txBody>
            <a:bodyPr wrap="square" rtlCol="0">
              <a:spAutoFit/>
            </a:bodyPr>
            <a:lstStyle/>
            <a:p>
              <a:r>
                <a:rPr lang="zh-CN" altLang="en-US">
                  <a:sym typeface="+mn-ea"/>
                </a:rPr>
                <a:t>客户（客户、赞助商）</a:t>
              </a:r>
              <a:endParaRPr lang="zh-CN" altLang="en-US"/>
            </a:p>
          </p:txBody>
        </p:sp>
        <p:sp>
          <p:nvSpPr>
            <p:cNvPr id="10" name="文本框 9"/>
            <p:cNvSpPr txBox="1"/>
            <p:nvPr/>
          </p:nvSpPr>
          <p:spPr>
            <a:xfrm>
              <a:off x="2664" y="2679"/>
              <a:ext cx="7200" cy="3739"/>
            </a:xfrm>
            <a:prstGeom prst="rect">
              <a:avLst/>
            </a:prstGeom>
            <a:noFill/>
          </p:spPr>
          <p:txBody>
            <a:bodyPr wrap="square" rtlCol="0" anchor="t">
              <a:spAutoFit/>
            </a:bodyPr>
            <a:lstStyle/>
            <a:p>
              <a:r>
                <a:rPr lang="en-US" altLang="zh-CN">
                  <a:sym typeface="+mn-ea"/>
                </a:rPr>
                <a:t>低成本</a:t>
              </a:r>
              <a:endParaRPr lang="en-US" altLang="zh-CN"/>
            </a:p>
            <a:p>
              <a:r>
                <a:rPr lang="zh-CN" altLang="en-US">
                  <a:sym typeface="+mn-ea"/>
                </a:rPr>
                <a:t>高生产率</a:t>
              </a:r>
            </a:p>
            <a:p>
              <a:r>
                <a:rPr lang="zh-CN" altLang="en-US">
                  <a:sym typeface="+mn-ea"/>
                </a:rPr>
                <a:t>向后兼容性</a:t>
              </a:r>
              <a:endParaRPr lang="zh-CN" altLang="en-US"/>
            </a:p>
            <a:p>
              <a:r>
                <a:rPr lang="zh-CN" altLang="en-US">
                  <a:sym typeface="+mn-ea"/>
                </a:rPr>
                <a:t>需求可追溯性</a:t>
              </a:r>
              <a:endParaRPr lang="zh-CN" altLang="en-US"/>
            </a:p>
            <a:p>
              <a:r>
                <a:rPr lang="zh-CN" altLang="en-US">
                  <a:sym typeface="+mn-ea"/>
                </a:rPr>
                <a:t>快速开发</a:t>
              </a:r>
              <a:endParaRPr lang="zh-CN" altLang="en-US"/>
            </a:p>
            <a:p>
              <a:r>
                <a:rPr lang="zh-CN" altLang="en-US">
                  <a:sym typeface="+mn-ea"/>
                </a:rPr>
                <a:t>灵活性</a:t>
              </a:r>
              <a:endParaRPr lang="zh-CN" altLang="en-US"/>
            </a:p>
            <a:p>
              <a:endParaRPr lang="zh-CN" altLang="en-US">
                <a:sym typeface="+mn-ea"/>
              </a:endParaRPr>
            </a:p>
          </p:txBody>
        </p:sp>
        <p:sp>
          <p:nvSpPr>
            <p:cNvPr id="11" name="文本框 10"/>
            <p:cNvSpPr txBox="1"/>
            <p:nvPr/>
          </p:nvSpPr>
          <p:spPr>
            <a:xfrm>
              <a:off x="6747" y="4266"/>
              <a:ext cx="7200" cy="1188"/>
            </a:xfrm>
            <a:prstGeom prst="rect">
              <a:avLst/>
            </a:prstGeom>
            <a:noFill/>
          </p:spPr>
          <p:txBody>
            <a:bodyPr wrap="square" rtlCol="0" anchor="t">
              <a:spAutoFit/>
            </a:bodyPr>
            <a:lstStyle/>
            <a:p>
              <a:r>
                <a:rPr lang="zh-CN" altLang="en-US">
                  <a:sym typeface="+mn-ea"/>
                </a:rPr>
                <a:t>运行时间</a:t>
              </a:r>
            </a:p>
            <a:p>
              <a:r>
                <a:rPr lang="zh-CN" altLang="en-US">
                  <a:sym typeface="+mn-ea"/>
                </a:rPr>
                <a:t>效率</a:t>
              </a:r>
            </a:p>
          </p:txBody>
        </p:sp>
        <p:sp>
          <p:nvSpPr>
            <p:cNvPr id="12" name="文本框 11"/>
            <p:cNvSpPr txBox="1"/>
            <p:nvPr/>
          </p:nvSpPr>
          <p:spPr>
            <a:xfrm>
              <a:off x="6747" y="5774"/>
              <a:ext cx="7200" cy="678"/>
            </a:xfrm>
            <a:prstGeom prst="rect">
              <a:avLst/>
            </a:prstGeom>
            <a:noFill/>
          </p:spPr>
          <p:txBody>
            <a:bodyPr wrap="square" rtlCol="0" anchor="t">
              <a:spAutoFit/>
            </a:bodyPr>
            <a:lstStyle/>
            <a:p>
              <a:r>
                <a:rPr lang="zh-CN" altLang="en-US">
                  <a:sym typeface="+mn-ea"/>
                </a:rPr>
                <a:t>可靠性</a:t>
              </a:r>
            </a:p>
          </p:txBody>
        </p:sp>
        <p:sp>
          <p:nvSpPr>
            <p:cNvPr id="13" name="文本框 12"/>
            <p:cNvSpPr txBox="1"/>
            <p:nvPr/>
          </p:nvSpPr>
          <p:spPr>
            <a:xfrm>
              <a:off x="9468" y="2792"/>
              <a:ext cx="7200" cy="2719"/>
            </a:xfrm>
            <a:prstGeom prst="rect">
              <a:avLst/>
            </a:prstGeom>
            <a:noFill/>
          </p:spPr>
          <p:txBody>
            <a:bodyPr wrap="square" rtlCol="0" anchor="t">
              <a:spAutoFit/>
            </a:bodyPr>
            <a:lstStyle/>
            <a:p>
              <a:r>
                <a:rPr lang="zh-CN" altLang="en-US">
                  <a:sym typeface="+mn-ea"/>
                </a:rPr>
                <a:t>功能性</a:t>
              </a:r>
              <a:endParaRPr lang="zh-CN" altLang="en-US"/>
            </a:p>
            <a:p>
              <a:r>
                <a:rPr lang="zh-CN" altLang="en-US">
                  <a:sym typeface="+mn-ea"/>
                </a:rPr>
                <a:t>用户友好性</a:t>
              </a:r>
              <a:endParaRPr lang="zh-CN" altLang="en-US"/>
            </a:p>
            <a:p>
              <a:r>
                <a:rPr lang="zh-CN" altLang="en-US">
                  <a:sym typeface="+mn-ea"/>
                </a:rPr>
                <a:t>易用性</a:t>
              </a:r>
              <a:endParaRPr lang="zh-CN" altLang="en-US"/>
            </a:p>
            <a:p>
              <a:r>
                <a:rPr lang="zh-CN" altLang="en-US">
                  <a:sym typeface="+mn-ea"/>
                </a:rPr>
                <a:t>易于学习</a:t>
              </a:r>
              <a:endParaRPr lang="zh-CN" altLang="en-US"/>
            </a:p>
            <a:p>
              <a:r>
                <a:rPr lang="zh-CN" altLang="en-US">
                  <a:sym typeface="+mn-ea"/>
                </a:rPr>
                <a:t>容错鲁棒性</a:t>
              </a:r>
            </a:p>
          </p:txBody>
        </p:sp>
        <p:sp>
          <p:nvSpPr>
            <p:cNvPr id="14" name="文本框 13"/>
            <p:cNvSpPr txBox="1"/>
            <p:nvPr/>
          </p:nvSpPr>
          <p:spPr>
            <a:xfrm>
              <a:off x="7994" y="6421"/>
              <a:ext cx="7200" cy="1188"/>
            </a:xfrm>
            <a:prstGeom prst="rect">
              <a:avLst/>
            </a:prstGeom>
            <a:noFill/>
          </p:spPr>
          <p:txBody>
            <a:bodyPr wrap="square" rtlCol="0" anchor="t">
              <a:spAutoFit/>
            </a:bodyPr>
            <a:lstStyle/>
            <a:p>
              <a:r>
                <a:rPr lang="zh-CN" altLang="en-US">
                  <a:sym typeface="+mn-ea"/>
                </a:rPr>
                <a:t>可移植性</a:t>
              </a:r>
              <a:endParaRPr lang="zh-CN" altLang="en-US"/>
            </a:p>
            <a:p>
              <a:r>
                <a:rPr lang="zh-CN" altLang="en-US">
                  <a:sym typeface="+mn-ea"/>
                </a:rPr>
                <a:t>良好的文档</a:t>
              </a:r>
            </a:p>
          </p:txBody>
        </p:sp>
        <p:sp>
          <p:nvSpPr>
            <p:cNvPr id="15" name="文本框 14"/>
            <p:cNvSpPr txBox="1"/>
            <p:nvPr/>
          </p:nvSpPr>
          <p:spPr>
            <a:xfrm>
              <a:off x="5272" y="7782"/>
              <a:ext cx="7200" cy="3229"/>
            </a:xfrm>
            <a:prstGeom prst="rect">
              <a:avLst/>
            </a:prstGeom>
            <a:noFill/>
          </p:spPr>
          <p:txBody>
            <a:bodyPr wrap="square" rtlCol="0" anchor="t">
              <a:spAutoFit/>
            </a:bodyPr>
            <a:lstStyle/>
            <a:p>
              <a:r>
                <a:rPr lang="zh-CN" altLang="en-US">
                  <a:sym typeface="+mn-ea"/>
                </a:rPr>
                <a:t>最小错误数</a:t>
              </a:r>
              <a:endParaRPr lang="zh-CN" altLang="en-US"/>
            </a:p>
            <a:p>
              <a:r>
                <a:rPr lang="zh-CN" altLang="en-US">
                  <a:sym typeface="+mn-ea"/>
                </a:rPr>
                <a:t>可修改性</a:t>
              </a:r>
              <a:endParaRPr lang="zh-CN" altLang="en-US"/>
            </a:p>
            <a:p>
              <a:r>
                <a:rPr lang="zh-CN" altLang="en-US">
                  <a:sym typeface="+mn-ea"/>
                </a:rPr>
                <a:t>可读性</a:t>
              </a:r>
              <a:endParaRPr lang="zh-CN" altLang="en-US"/>
            </a:p>
            <a:p>
              <a:r>
                <a:rPr lang="zh-CN" altLang="en-US">
                  <a:sym typeface="+mn-ea"/>
                </a:rPr>
                <a:t>可重用性</a:t>
              </a:r>
              <a:endParaRPr lang="zh-CN" altLang="en-US"/>
            </a:p>
            <a:p>
              <a:r>
                <a:rPr lang="zh-CN" altLang="en-US">
                  <a:sym typeface="+mn-ea"/>
                </a:rPr>
                <a:t>适应性</a:t>
              </a:r>
              <a:endParaRPr lang="zh-CN" altLang="en-US"/>
            </a:p>
            <a:p>
              <a:r>
                <a:rPr lang="zh-CN" altLang="en-US">
                  <a:sym typeface="+mn-ea"/>
                </a:rPr>
                <a:t>定义良好的接口</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468313" y="333375"/>
            <a:ext cx="8229600" cy="703263"/>
          </a:xfrm>
        </p:spPr>
        <p:txBody>
          <a:bodyPr/>
          <a:lstStyle/>
          <a:p>
            <a:r>
              <a:rPr lang="zh-CN" altLang="en-US" sz="4000" b="1" i="1" dirty="0">
                <a:solidFill>
                  <a:srgbClr val="FFCC00"/>
                </a:solidFill>
                <a:effectLst/>
              </a:rPr>
              <a:t>典型设计权衡</a:t>
            </a:r>
            <a:endParaRPr lang="en-US" altLang="zh-CN" sz="4000" dirty="0">
              <a:solidFill>
                <a:srgbClr val="FFCC00"/>
              </a:solidFill>
              <a:effectLst/>
            </a:endParaRPr>
          </a:p>
        </p:txBody>
      </p:sp>
      <p:sp>
        <p:nvSpPr>
          <p:cNvPr id="384003" name="Rectangle 3"/>
          <p:cNvSpPr>
            <a:spLocks noGrp="1" noChangeArrowheads="1"/>
          </p:cNvSpPr>
          <p:nvPr>
            <p:ph type="body" idx="1"/>
          </p:nvPr>
        </p:nvSpPr>
        <p:spPr>
          <a:xfrm>
            <a:off x="0" y="1268413"/>
            <a:ext cx="9144000" cy="5183187"/>
          </a:xfrm>
        </p:spPr>
        <p:txBody>
          <a:bodyPr/>
          <a:lstStyle/>
          <a:p>
            <a:r>
              <a:rPr lang="zh-CN" altLang="en-US" sz="2800" dirty="0">
                <a:effectLst/>
              </a:rPr>
              <a:t>功能性与可用性</a:t>
            </a:r>
          </a:p>
          <a:p>
            <a:pPr lvl="1"/>
            <a:r>
              <a:rPr lang="zh-CN" altLang="en-US" sz="2400" dirty="0">
                <a:effectLst/>
              </a:rPr>
              <a:t>客户与开发商</a:t>
            </a:r>
          </a:p>
          <a:p>
            <a:r>
              <a:rPr lang="zh-CN" altLang="en-US" sz="2800" dirty="0">
                <a:effectLst/>
              </a:rPr>
              <a:t>成本与鲁棒性</a:t>
            </a:r>
          </a:p>
          <a:p>
            <a:pPr lvl="1"/>
            <a:r>
              <a:rPr lang="zh-CN" altLang="en-US" sz="2400" dirty="0">
                <a:effectLst/>
              </a:rPr>
              <a:t>客户与用户</a:t>
            </a:r>
          </a:p>
          <a:p>
            <a:r>
              <a:rPr lang="zh-CN" altLang="en-US" sz="2800" dirty="0">
                <a:effectLst/>
              </a:rPr>
              <a:t>效率与便携性</a:t>
            </a:r>
          </a:p>
          <a:p>
            <a:pPr lvl="1"/>
            <a:r>
              <a:rPr lang="zh-CN" altLang="en-US" sz="2400" dirty="0">
                <a:effectLst/>
              </a:rPr>
              <a:t>快速开发与功能</a:t>
            </a:r>
          </a:p>
          <a:p>
            <a:r>
              <a:rPr lang="zh-CN" altLang="en-US" sz="2800" dirty="0">
                <a:effectLst/>
              </a:rPr>
              <a:t>成本与可重用性</a:t>
            </a:r>
          </a:p>
          <a:p>
            <a:pPr lvl="1"/>
            <a:r>
              <a:rPr lang="zh-CN" altLang="en-US" sz="2400" dirty="0">
                <a:effectLst/>
              </a:rPr>
              <a:t>向后兼容性与可读性</a:t>
            </a:r>
            <a:endParaRPr lang="en-US" altLang="zh-CN" sz="2400" dirty="0">
              <a:effectLst/>
            </a:endParaRPr>
          </a:p>
          <a:p>
            <a:endParaRPr lang="en-US" altLang="zh-CN" sz="3600" b="1" dirty="0">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22531" name="内容占位符 2"/>
          <p:cNvSpPr>
            <a:spLocks noGrp="1"/>
          </p:cNvSpPr>
          <p:nvPr>
            <p:ph idx="4294967295"/>
          </p:nvPr>
        </p:nvSpPr>
        <p:spPr/>
        <p:txBody>
          <a:bodyPr/>
          <a:lstStyle/>
          <a:p>
            <a:pPr eaLnBrk="1" hangingPunct="1"/>
            <a:r>
              <a:rPr lang="zh-CN" altLang="zh-CN" dirty="0">
                <a:latin typeface="宋体" pitchFamily="2" charset="-122"/>
              </a:rPr>
              <a:t>通常设计任务集</a:t>
            </a:r>
            <a:r>
              <a:rPr lang="zh-CN" altLang="en-US" dirty="0">
                <a:latin typeface="宋体" pitchFamily="2" charset="-122"/>
              </a:rPr>
              <a:t>（面向对象）</a:t>
            </a:r>
            <a:r>
              <a:rPr lang="zh-CN" altLang="zh-CN" dirty="0">
                <a:latin typeface="宋体" pitchFamily="2" charset="-122"/>
              </a:rPr>
              <a:t>：</a:t>
            </a:r>
            <a:endParaRPr lang="en-US" altLang="zh-CN" dirty="0">
              <a:latin typeface="宋体" pitchFamily="2" charset="-122"/>
            </a:endParaRPr>
          </a:p>
          <a:p>
            <a:pPr marL="971550" lvl="1" indent="-514350" eaLnBrk="1" hangingPunct="1">
              <a:buFontTx/>
              <a:buAutoNum type="arabicPeriod"/>
            </a:pPr>
            <a:r>
              <a:rPr lang="zh-CN" altLang="zh-CN" dirty="0">
                <a:latin typeface="宋体" pitchFamily="2" charset="-122"/>
              </a:rPr>
              <a:t>检查信息域模型，并为数据对象及其属性设计恰当的</a:t>
            </a:r>
            <a:r>
              <a:rPr lang="zh-CN" altLang="zh-CN" dirty="0">
                <a:solidFill>
                  <a:srgbClr val="FF0000"/>
                </a:solidFill>
                <a:latin typeface="宋体" pitchFamily="2" charset="-122"/>
              </a:rPr>
              <a:t>数据结构</a:t>
            </a:r>
            <a:endParaRPr lang="en-US" altLang="zh-CN" dirty="0">
              <a:solidFill>
                <a:srgbClr val="FF0000"/>
              </a:solidFill>
              <a:latin typeface="宋体" pitchFamily="2" charset="-122"/>
            </a:endParaRPr>
          </a:p>
          <a:p>
            <a:pPr marL="971550" lvl="1" indent="-514350" eaLnBrk="1" hangingPunct="1">
              <a:buFontTx/>
              <a:buAutoNum type="arabicPeriod"/>
            </a:pPr>
            <a:r>
              <a:rPr lang="zh-CN" altLang="zh-CN" dirty="0">
                <a:latin typeface="宋体" pitchFamily="2" charset="-122"/>
              </a:rPr>
              <a:t>使用分析模型，选择一个适于软件的</a:t>
            </a:r>
            <a:r>
              <a:rPr lang="zh-CN" altLang="zh-CN" dirty="0">
                <a:solidFill>
                  <a:srgbClr val="FF0000"/>
                </a:solidFill>
                <a:latin typeface="宋体" pitchFamily="2" charset="-122"/>
              </a:rPr>
              <a:t>体系结构类型</a:t>
            </a:r>
            <a:endParaRPr lang="en-US" altLang="zh-CN" dirty="0">
              <a:solidFill>
                <a:srgbClr val="FF0000"/>
              </a:solidFill>
              <a:latin typeface="宋体" pitchFamily="2" charset="-122"/>
            </a:endParaRPr>
          </a:p>
          <a:p>
            <a:pPr eaLnBrk="1" hangingPunct="1"/>
            <a:endParaRPr lang="zh-CN" altLang="zh-CN" dirty="0">
              <a:latin typeface="宋体"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idx="4294967295"/>
          </p:nvPr>
        </p:nvSpPr>
        <p:spPr/>
        <p:txBody>
          <a:bodyPr/>
          <a:lstStyle/>
          <a:p>
            <a:pPr eaLnBrk="1" hangingPunct="1"/>
            <a:r>
              <a:rPr lang="zh-CN" altLang="zh-CN">
                <a:latin typeface="宋体" pitchFamily="2" charset="-122"/>
              </a:rPr>
              <a:t>通常设计任务集</a:t>
            </a:r>
          </a:p>
        </p:txBody>
      </p:sp>
      <p:sp>
        <p:nvSpPr>
          <p:cNvPr id="23555" name="内容占位符 2"/>
          <p:cNvSpPr>
            <a:spLocks noGrp="1"/>
          </p:cNvSpPr>
          <p:nvPr>
            <p:ph idx="4294967295"/>
          </p:nvPr>
        </p:nvSpPr>
        <p:spPr/>
        <p:txBody>
          <a:bodyPr/>
          <a:lstStyle/>
          <a:p>
            <a:pPr marL="971550" lvl="1" indent="-514350" eaLnBrk="1" hangingPunct="1">
              <a:buFontTx/>
              <a:buAutoNum type="arabicPeriod" startAt="3"/>
            </a:pPr>
            <a:r>
              <a:rPr lang="zh-CN" altLang="zh-CN">
                <a:latin typeface="宋体" pitchFamily="2" charset="-122"/>
              </a:rPr>
              <a:t>将分析模型分割成若干个</a:t>
            </a:r>
            <a:r>
              <a:rPr lang="zh-CN" altLang="zh-CN">
                <a:solidFill>
                  <a:srgbClr val="FF0000"/>
                </a:solidFill>
                <a:latin typeface="宋体" pitchFamily="2" charset="-122"/>
              </a:rPr>
              <a:t>设计子系统</a:t>
            </a:r>
            <a:r>
              <a:rPr lang="zh-CN" altLang="zh-CN">
                <a:latin typeface="宋体" pitchFamily="2" charset="-122"/>
              </a:rPr>
              <a:t>，并在体系结构内分配这些子系统。要确定每个子系统是功能内聚的。</a:t>
            </a:r>
            <a:endParaRPr lang="en-US" altLang="zh-CN">
              <a:latin typeface="宋体" pitchFamily="2" charset="-122"/>
            </a:endParaRPr>
          </a:p>
          <a:p>
            <a:pPr marL="971550" lvl="1" indent="-514350" eaLnBrk="1" hangingPunct="1">
              <a:buFontTx/>
              <a:buNone/>
            </a:pPr>
            <a:r>
              <a:rPr lang="en-US" altLang="zh-CN">
                <a:latin typeface="宋体" pitchFamily="2" charset="-122"/>
              </a:rPr>
              <a:t>       </a:t>
            </a:r>
            <a:r>
              <a:rPr lang="zh-CN" altLang="zh-CN">
                <a:latin typeface="宋体" pitchFamily="2" charset="-122"/>
              </a:rPr>
              <a:t>设计子系统接口</a:t>
            </a:r>
            <a:endParaRPr lang="en-US" altLang="zh-CN">
              <a:latin typeface="宋体" pitchFamily="2" charset="-122"/>
            </a:endParaRPr>
          </a:p>
          <a:p>
            <a:pPr marL="971550" lvl="1" indent="-514350" eaLnBrk="1" hangingPunct="1">
              <a:buFontTx/>
              <a:buNone/>
            </a:pPr>
            <a:r>
              <a:rPr lang="en-US" altLang="zh-CN">
                <a:latin typeface="宋体" pitchFamily="2" charset="-122"/>
              </a:rPr>
              <a:t>       </a:t>
            </a:r>
            <a:r>
              <a:rPr lang="zh-CN" altLang="zh-CN">
                <a:latin typeface="宋体" pitchFamily="2" charset="-122"/>
              </a:rPr>
              <a:t>为每个子系统分配分析类或功能</a:t>
            </a:r>
            <a:endParaRPr lang="en-US" altLang="zh-CN">
              <a:latin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idx="4294967295"/>
          </p:nvPr>
        </p:nvSpPr>
        <p:spPr/>
        <p:txBody>
          <a:bodyPr/>
          <a:lstStyle/>
          <a:p>
            <a:pPr eaLnBrk="1" hangingPunct="1"/>
            <a:r>
              <a:rPr lang="zh-CN" altLang="zh-CN">
                <a:latin typeface="宋体" pitchFamily="2" charset="-122"/>
              </a:rPr>
              <a:t>通常设计任务集</a:t>
            </a:r>
          </a:p>
        </p:txBody>
      </p:sp>
      <p:sp>
        <p:nvSpPr>
          <p:cNvPr id="24579" name="内容占位符 2"/>
          <p:cNvSpPr>
            <a:spLocks noGrp="1"/>
          </p:cNvSpPr>
          <p:nvPr>
            <p:ph idx="4294967295"/>
          </p:nvPr>
        </p:nvSpPr>
        <p:spPr/>
        <p:txBody>
          <a:bodyPr/>
          <a:lstStyle/>
          <a:p>
            <a:pPr marL="514350" indent="-514350" eaLnBrk="1" hangingPunct="1">
              <a:buFontTx/>
              <a:buAutoNum type="arabicPeriod" startAt="4"/>
            </a:pPr>
            <a:r>
              <a:rPr lang="zh-CN" altLang="zh-CN" sz="2800">
                <a:latin typeface="宋体" pitchFamily="2" charset="-122"/>
              </a:rPr>
              <a:t>创建一系列的</a:t>
            </a:r>
            <a:r>
              <a:rPr lang="zh-CN" altLang="zh-CN" sz="2800">
                <a:solidFill>
                  <a:srgbClr val="FF0000"/>
                </a:solidFill>
                <a:latin typeface="宋体" pitchFamily="2" charset="-122"/>
              </a:rPr>
              <a:t>设计类或构件</a:t>
            </a:r>
            <a:r>
              <a:rPr lang="zh-CN" altLang="zh-CN" sz="2800">
                <a:latin typeface="宋体" pitchFamily="2" charset="-122"/>
              </a:rPr>
              <a:t>。将每个分析类说明转化为设计类</a:t>
            </a:r>
            <a:endParaRPr lang="en-US" altLang="zh-CN" sz="2800">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据设计标准检查每个设计类</a:t>
            </a:r>
            <a:endParaRPr lang="en-US" altLang="zh-CN" sz="2800">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定义与每个设计类相关的方法和消息</a:t>
            </a:r>
            <a:endParaRPr lang="en-US" altLang="zh-CN" sz="2800">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 评估设计类或子系统并为这些类或子系统选择设计模式</a:t>
            </a:r>
            <a:endParaRPr lang="en-US" altLang="zh-CN" sz="2800">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 评审设计类，并在需要时修改</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idx="4294967295"/>
          </p:nvPr>
        </p:nvSpPr>
        <p:spPr/>
        <p:txBody>
          <a:bodyPr/>
          <a:lstStyle/>
          <a:p>
            <a:pPr eaLnBrk="1" hangingPunct="1"/>
            <a:r>
              <a:rPr lang="zh-CN" altLang="zh-CN">
                <a:latin typeface="宋体" pitchFamily="2" charset="-122"/>
              </a:rPr>
              <a:t>通常设计任务集</a:t>
            </a:r>
          </a:p>
        </p:txBody>
      </p:sp>
      <p:sp>
        <p:nvSpPr>
          <p:cNvPr id="25603" name="内容占位符 2"/>
          <p:cNvSpPr>
            <a:spLocks noGrp="1"/>
          </p:cNvSpPr>
          <p:nvPr>
            <p:ph idx="4294967295"/>
          </p:nvPr>
        </p:nvSpPr>
        <p:spPr/>
        <p:txBody>
          <a:bodyPr/>
          <a:lstStyle/>
          <a:p>
            <a:pPr marL="514350" indent="-514350" eaLnBrk="1" hangingPunct="1">
              <a:buFontTx/>
              <a:buAutoNum type="arabicPeriod" startAt="5"/>
            </a:pPr>
            <a:r>
              <a:rPr lang="zh-CN" altLang="zh-CN" sz="2800">
                <a:latin typeface="宋体" pitchFamily="2" charset="-122"/>
              </a:rPr>
              <a:t>设计外部系统或设备所需要的</a:t>
            </a:r>
            <a:r>
              <a:rPr lang="zh-CN" altLang="zh-CN" sz="2800">
                <a:solidFill>
                  <a:srgbClr val="FF0000"/>
                </a:solidFill>
                <a:latin typeface="宋体" pitchFamily="2" charset="-122"/>
              </a:rPr>
              <a:t>所有接口</a:t>
            </a:r>
            <a:endParaRPr lang="en-US" altLang="zh-CN" sz="2800">
              <a:solidFill>
                <a:srgbClr val="FF0000"/>
              </a:solidFill>
              <a:latin typeface="宋体" pitchFamily="2" charset="-122"/>
            </a:endParaRPr>
          </a:p>
          <a:p>
            <a:pPr marL="514350" indent="-514350" eaLnBrk="1" hangingPunct="1">
              <a:buFontTx/>
              <a:buAutoNum type="arabicPeriod" startAt="5"/>
            </a:pPr>
            <a:r>
              <a:rPr lang="zh-CN" altLang="zh-CN" sz="2800">
                <a:latin typeface="宋体" pitchFamily="2" charset="-122"/>
              </a:rPr>
              <a:t>设计</a:t>
            </a:r>
            <a:r>
              <a:rPr lang="zh-CN" altLang="zh-CN" sz="2800">
                <a:solidFill>
                  <a:srgbClr val="FF0000"/>
                </a:solidFill>
                <a:latin typeface="宋体" pitchFamily="2" charset="-122"/>
              </a:rPr>
              <a:t>用户接口</a:t>
            </a:r>
            <a:endParaRPr lang="en-US" altLang="zh-CN" sz="2800">
              <a:solidFill>
                <a:srgbClr val="FF0000"/>
              </a:solidFill>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评审任务分析的结构</a:t>
            </a:r>
            <a:endParaRPr lang="en-US" altLang="zh-CN" sz="2800">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基于用户场景详细说明活动序列</a:t>
            </a:r>
            <a:endParaRPr lang="en-US" altLang="zh-CN" sz="2800">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创建接口的行为模型</a:t>
            </a:r>
            <a:endParaRPr lang="en-US" altLang="zh-CN" sz="2800">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定义接口对象、控制机制</a:t>
            </a:r>
            <a:endParaRPr lang="en-US" altLang="zh-CN" sz="2800">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评审接口设计，并在需要时修改</a:t>
            </a:r>
            <a:endParaRPr lang="en-US" altLang="zh-CN" sz="2800">
              <a:latin typeface="宋体"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p:txBody>
          <a:bodyPr/>
          <a:lstStyle/>
          <a:p>
            <a:pPr eaLnBrk="1" hangingPunct="1"/>
            <a:r>
              <a:rPr lang="en-US" altLang="zh-CN">
                <a:latin typeface="宋体" pitchFamily="2" charset="-122"/>
              </a:rPr>
              <a:t>7.1 </a:t>
            </a:r>
            <a:r>
              <a:rPr lang="zh-CN" altLang="zh-CN">
                <a:latin typeface="宋体" pitchFamily="2" charset="-122"/>
              </a:rPr>
              <a:t>软件设计</a:t>
            </a:r>
            <a:endParaRPr lang="en-US" altLang="zh-CN">
              <a:latin typeface="宋体" pitchFamily="2" charset="-122"/>
            </a:endParaRPr>
          </a:p>
        </p:txBody>
      </p:sp>
      <p:sp>
        <p:nvSpPr>
          <p:cNvPr id="6147" name="Rectangle 3"/>
          <p:cNvSpPr>
            <a:spLocks noGrp="1" noChangeArrowheads="1"/>
          </p:cNvSpPr>
          <p:nvPr>
            <p:ph type="body" idx="4294967295"/>
          </p:nvPr>
        </p:nvSpPr>
        <p:spPr>
          <a:xfrm>
            <a:off x="457200" y="1600200"/>
            <a:ext cx="8435975" cy="4525963"/>
          </a:xfrm>
        </p:spPr>
        <p:txBody>
          <a:bodyPr/>
          <a:lstStyle/>
          <a:p>
            <a:pPr eaLnBrk="1" hangingPunct="1"/>
            <a:r>
              <a:rPr lang="zh-CN" altLang="zh-CN" b="1">
                <a:solidFill>
                  <a:srgbClr val="FB3146"/>
                </a:solidFill>
                <a:latin typeface="宋体" pitchFamily="2" charset="-122"/>
              </a:rPr>
              <a:t>软件设计的目标</a:t>
            </a:r>
          </a:p>
          <a:p>
            <a:pPr lvl="1" eaLnBrk="1" hangingPunct="1"/>
            <a:r>
              <a:rPr lang="zh-CN" altLang="zh-CN">
                <a:latin typeface="宋体" pitchFamily="2" charset="-122"/>
              </a:rPr>
              <a:t>软件需求：解决“</a:t>
            </a:r>
            <a:r>
              <a:rPr lang="zh-CN" altLang="zh-CN">
                <a:solidFill>
                  <a:srgbClr val="CC0000"/>
                </a:solidFill>
                <a:latin typeface="宋体" pitchFamily="2" charset="-122"/>
              </a:rPr>
              <a:t>做什么</a:t>
            </a:r>
            <a:r>
              <a:rPr lang="zh-CN" altLang="zh-CN">
                <a:latin typeface="宋体" pitchFamily="2" charset="-122"/>
              </a:rPr>
              <a:t>”</a:t>
            </a:r>
          </a:p>
          <a:p>
            <a:pPr eaLnBrk="1" hangingPunct="1"/>
            <a:endParaRPr lang="zh-CN" altLang="zh-CN">
              <a:latin typeface="宋体" pitchFamily="2" charset="-122"/>
            </a:endParaRPr>
          </a:p>
          <a:p>
            <a:pPr lvl="1" eaLnBrk="1" hangingPunct="1"/>
            <a:r>
              <a:rPr lang="zh-CN" altLang="zh-CN">
                <a:latin typeface="宋体" pitchFamily="2" charset="-122"/>
              </a:rPr>
              <a:t>软件设计：解决“</a:t>
            </a:r>
            <a:r>
              <a:rPr lang="zh-CN" altLang="zh-CN">
                <a:solidFill>
                  <a:srgbClr val="CC0000"/>
                </a:solidFill>
                <a:latin typeface="宋体" pitchFamily="2" charset="-122"/>
              </a:rPr>
              <a:t>怎么做</a:t>
            </a:r>
            <a:r>
              <a:rPr lang="zh-CN" altLang="zh-CN">
                <a:latin typeface="宋体" pitchFamily="2" charset="-122"/>
              </a:rPr>
              <a:t>”</a:t>
            </a:r>
          </a:p>
        </p:txBody>
      </p:sp>
      <p:sp>
        <p:nvSpPr>
          <p:cNvPr id="6148" name="AutoShape 5"/>
          <p:cNvSpPr>
            <a:spLocks noChangeArrowheads="1"/>
          </p:cNvSpPr>
          <p:nvPr/>
        </p:nvSpPr>
        <p:spPr bwMode="auto">
          <a:xfrm>
            <a:off x="3708400" y="3213100"/>
            <a:ext cx="577850" cy="617538"/>
          </a:xfrm>
          <a:prstGeom prst="downArrow">
            <a:avLst>
              <a:gd name="adj1" fmla="val 50000"/>
              <a:gd name="adj2" fmla="val 26717"/>
            </a:avLst>
          </a:prstGeom>
          <a:solidFill>
            <a:schemeClr val="tx2"/>
          </a:solidFill>
          <a:ln w="12700">
            <a:solidFill>
              <a:schemeClr val="tx1"/>
            </a:solidFill>
            <a:miter lim="800000"/>
          </a:ln>
          <a:effectLst>
            <a:outerShdw dist="107763" dir="2700000" algn="ctr" rotWithShape="0">
              <a:schemeClr val="bg2"/>
            </a:outerShdw>
          </a:effectLst>
        </p:spPr>
        <p:txBody>
          <a:bodyPr vert="eaVert" wrap="none" anchor="ct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a:lnSpc>
                <a:spcPct val="100000"/>
              </a:lnSpc>
              <a:spcBef>
                <a:spcPct val="0"/>
              </a:spcBef>
              <a:buFontTx/>
              <a:buNone/>
            </a:pPr>
            <a:endParaRPr lang="zh-CN" altLang="zh-CN" sz="4400">
              <a:solidFill>
                <a:schemeClr val="tx2"/>
              </a:solidFill>
              <a:latin typeface="黑体" panose="02010609060101010101" pitchFamily="49" charset="-122"/>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idx="4294967295"/>
          </p:nvPr>
        </p:nvSpPr>
        <p:spPr/>
        <p:txBody>
          <a:bodyPr/>
          <a:lstStyle/>
          <a:p>
            <a:pPr eaLnBrk="1" hangingPunct="1"/>
            <a:r>
              <a:rPr lang="zh-CN" altLang="zh-CN">
                <a:latin typeface="宋体" pitchFamily="2" charset="-122"/>
              </a:rPr>
              <a:t>通常设计任务集</a:t>
            </a:r>
          </a:p>
        </p:txBody>
      </p:sp>
      <p:sp>
        <p:nvSpPr>
          <p:cNvPr id="26627" name="内容占位符 2"/>
          <p:cNvSpPr>
            <a:spLocks noGrp="1"/>
          </p:cNvSpPr>
          <p:nvPr>
            <p:ph idx="4294967295"/>
          </p:nvPr>
        </p:nvSpPr>
        <p:spPr/>
        <p:txBody>
          <a:bodyPr/>
          <a:lstStyle/>
          <a:p>
            <a:pPr marL="514350" indent="-514350" eaLnBrk="1" hangingPunct="1">
              <a:buFontTx/>
              <a:buAutoNum type="arabicPeriod" startAt="7"/>
            </a:pPr>
            <a:r>
              <a:rPr lang="zh-CN" altLang="zh-CN" sz="2800">
                <a:latin typeface="宋体" pitchFamily="2" charset="-122"/>
              </a:rPr>
              <a:t>进行</a:t>
            </a:r>
            <a:r>
              <a:rPr lang="zh-CN" altLang="zh-CN" sz="2800">
                <a:solidFill>
                  <a:srgbClr val="FF0000"/>
                </a:solidFill>
                <a:latin typeface="宋体" pitchFamily="2" charset="-122"/>
              </a:rPr>
              <a:t>构件级设计</a:t>
            </a:r>
            <a:endParaRPr lang="en-US" altLang="zh-CN" sz="2800">
              <a:solidFill>
                <a:srgbClr val="FF0000"/>
              </a:solidFill>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在相对较低的抽象层次上详细地说明所有算法</a:t>
            </a:r>
            <a:endParaRPr lang="en-US" altLang="zh-CN" sz="2800">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精化每个构件的接口</a:t>
            </a:r>
            <a:endParaRPr lang="en-US" altLang="zh-CN" sz="2800">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定义构件级的数据结构</a:t>
            </a:r>
            <a:endParaRPr lang="en-US" altLang="zh-CN" sz="2800">
              <a:latin typeface="宋体" pitchFamily="2" charset="-122"/>
            </a:endParaRPr>
          </a:p>
          <a:p>
            <a:pPr marL="514350" indent="-514350" eaLnBrk="1" hangingPunct="1">
              <a:buFontTx/>
              <a:buNone/>
            </a:pPr>
            <a:r>
              <a:rPr lang="en-US" altLang="zh-CN" sz="2800">
                <a:latin typeface="宋体" pitchFamily="2" charset="-122"/>
              </a:rPr>
              <a:t>     </a:t>
            </a:r>
            <a:r>
              <a:rPr lang="zh-CN" altLang="zh-CN" sz="2800">
                <a:latin typeface="宋体" pitchFamily="2" charset="-122"/>
              </a:rPr>
              <a:t>评审每个构件并修改所有已发现的错误</a:t>
            </a:r>
            <a:endParaRPr lang="en-US" altLang="zh-CN" sz="2800">
              <a:latin typeface="宋体" pitchFamily="2" charset="-122"/>
            </a:endParaRPr>
          </a:p>
          <a:p>
            <a:pPr marL="514350" indent="-514350" eaLnBrk="1" hangingPunct="1">
              <a:buFontTx/>
              <a:buAutoNum type="arabicPeriod" startAt="8"/>
            </a:pPr>
            <a:r>
              <a:rPr lang="zh-CN" altLang="zh-CN" sz="2800">
                <a:latin typeface="宋体" pitchFamily="2" charset="-122"/>
              </a:rPr>
              <a:t>开发</a:t>
            </a:r>
            <a:r>
              <a:rPr lang="zh-CN" altLang="zh-CN" sz="2800">
                <a:solidFill>
                  <a:srgbClr val="FF0000"/>
                </a:solidFill>
                <a:latin typeface="宋体" pitchFamily="2" charset="-122"/>
              </a:rPr>
              <a:t>部署模型</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a:t>
            </a:r>
          </a:p>
        </p:txBody>
      </p:sp>
      <p:sp>
        <p:nvSpPr>
          <p:cNvPr id="27651" name="内容占位符 2"/>
          <p:cNvSpPr>
            <a:spLocks noGrp="1"/>
          </p:cNvSpPr>
          <p:nvPr>
            <p:ph idx="4294967295"/>
          </p:nvPr>
        </p:nvSpPr>
        <p:spPr/>
        <p:txBody>
          <a:bodyPr/>
          <a:lstStyle/>
          <a:p>
            <a:pPr eaLnBrk="1" hangingPunct="1"/>
            <a:r>
              <a:rPr lang="zh-CN" altLang="zh-CN" dirty="0">
                <a:solidFill>
                  <a:srgbClr val="FF0000"/>
                </a:solidFill>
                <a:latin typeface="宋体" pitchFamily="2" charset="-122"/>
              </a:rPr>
              <a:t>抽象</a:t>
            </a:r>
            <a:endParaRPr lang="en-US" altLang="zh-CN" dirty="0">
              <a:solidFill>
                <a:srgbClr val="FF0000"/>
              </a:solidFill>
              <a:latin typeface="宋体" pitchFamily="2" charset="-122"/>
            </a:endParaRPr>
          </a:p>
          <a:p>
            <a:pPr lvl="1">
              <a:lnSpc>
                <a:spcPct val="100000"/>
              </a:lnSpc>
            </a:pPr>
            <a:r>
              <a:rPr lang="zh-CN" altLang="en-US" sz="2400" dirty="0">
                <a:latin typeface="+mn-ea"/>
              </a:rPr>
              <a:t>软件系统进行模块设计时，可有不同的抽象层次。</a:t>
            </a:r>
          </a:p>
          <a:p>
            <a:pPr lvl="1">
              <a:lnSpc>
                <a:spcPct val="100000"/>
              </a:lnSpc>
            </a:pPr>
            <a:r>
              <a:rPr lang="zh-CN" altLang="en-US" sz="2400" dirty="0">
                <a:latin typeface="+mn-ea"/>
              </a:rPr>
              <a:t>在最高的抽象层次上，可以使用</a:t>
            </a:r>
            <a:r>
              <a:rPr lang="zh-CN" altLang="en-US" sz="2400" dirty="0">
                <a:solidFill>
                  <a:srgbClr val="FF0000"/>
                </a:solidFill>
                <a:latin typeface="+mn-ea"/>
              </a:rPr>
              <a:t>问题所处环境的语言</a:t>
            </a:r>
            <a:r>
              <a:rPr lang="zh-CN" altLang="en-US" sz="2400" dirty="0">
                <a:latin typeface="+mn-ea"/>
              </a:rPr>
              <a:t>概括地描述问题的解法。</a:t>
            </a:r>
          </a:p>
          <a:p>
            <a:pPr lvl="1">
              <a:lnSpc>
                <a:spcPct val="100000"/>
              </a:lnSpc>
            </a:pPr>
            <a:r>
              <a:rPr lang="zh-CN" altLang="en-US" sz="2400" dirty="0">
                <a:latin typeface="+mn-ea"/>
              </a:rPr>
              <a:t>在较低的抽象层次上，则采用过程化的方法</a:t>
            </a:r>
            <a:r>
              <a:rPr lang="zh-CN" altLang="en-US" sz="2400" dirty="0">
                <a:effectLst>
                  <a:outerShdw blurRad="38100" dist="38100" dir="2700000" algn="tl">
                    <a:srgbClr val="C0C0C0"/>
                  </a:outerShdw>
                </a:effectLst>
                <a:latin typeface="+mn-ea"/>
              </a:rPr>
              <a:t>。</a:t>
            </a:r>
            <a:endParaRPr lang="en-US" altLang="zh-CN" sz="2400" dirty="0">
              <a:solidFill>
                <a:srgbClr val="FF0000"/>
              </a:solidFill>
              <a:latin typeface="+mn-ea"/>
            </a:endParaRPr>
          </a:p>
          <a:p>
            <a:pPr lvl="1" eaLnBrk="1" hangingPunct="1">
              <a:lnSpc>
                <a:spcPct val="100000"/>
              </a:lnSpc>
            </a:pPr>
            <a:r>
              <a:rPr lang="zh-CN" altLang="zh-CN" sz="2400" dirty="0">
                <a:solidFill>
                  <a:srgbClr val="FF0000"/>
                </a:solidFill>
                <a:latin typeface="+mn-ea"/>
              </a:rPr>
              <a:t>数据抽象</a:t>
            </a:r>
            <a:r>
              <a:rPr lang="zh-CN" altLang="en-US" sz="2400" dirty="0">
                <a:solidFill>
                  <a:srgbClr val="0070C0"/>
                </a:solidFill>
                <a:latin typeface="+mn-ea"/>
              </a:rPr>
              <a:t>：</a:t>
            </a:r>
            <a:r>
              <a:rPr lang="zh-CN" altLang="zh-CN" sz="2400" dirty="0">
                <a:latin typeface="+mn-ea"/>
              </a:rPr>
              <a:t>描述数据对象的冠名数据集合，如“门”</a:t>
            </a:r>
            <a:endParaRPr lang="en-US" altLang="zh-CN" sz="2400" dirty="0">
              <a:latin typeface="+mn-ea"/>
            </a:endParaRPr>
          </a:p>
          <a:p>
            <a:pPr lvl="1" eaLnBrk="1" hangingPunct="1">
              <a:lnSpc>
                <a:spcPct val="100000"/>
              </a:lnSpc>
            </a:pPr>
            <a:r>
              <a:rPr lang="zh-CN" altLang="zh-CN" sz="2400" dirty="0">
                <a:solidFill>
                  <a:srgbClr val="FF0000"/>
                </a:solidFill>
                <a:latin typeface="+mn-ea"/>
              </a:rPr>
              <a:t>过程抽象</a:t>
            </a:r>
            <a:r>
              <a:rPr lang="zh-CN" altLang="en-US" sz="2400" dirty="0">
                <a:solidFill>
                  <a:srgbClr val="0070C0"/>
                </a:solidFill>
                <a:latin typeface="+mn-ea"/>
              </a:rPr>
              <a:t>：</a:t>
            </a:r>
            <a:r>
              <a:rPr lang="zh-CN" altLang="zh-CN" sz="2400" dirty="0">
                <a:latin typeface="+mn-ea"/>
              </a:rPr>
              <a:t>具有明确和有限功能的指令序列，如“开”门</a:t>
            </a:r>
            <a:endParaRPr lang="en-US" altLang="zh-CN" sz="2400" dirty="0">
              <a:latin typeface="+mn-ea"/>
            </a:endParaRPr>
          </a:p>
          <a:p>
            <a:pPr lvl="2" eaLnBrk="1" hangingPunct="1"/>
            <a:endParaRPr lang="en-US" altLang="zh-CN" dirty="0">
              <a:solidFill>
                <a:srgbClr val="0070C0"/>
              </a:solidFill>
              <a:latin typeface="宋体" pitchFamily="2" charset="-122"/>
            </a:endParaRPr>
          </a:p>
          <a:p>
            <a:pPr eaLnBrk="1" hangingPunct="1">
              <a:buFont typeface="Wingdings" panose="05000000000000000000" pitchFamily="2" charset="2"/>
              <a:buChar char="Ø"/>
            </a:pPr>
            <a:endParaRPr lang="en-US" altLang="zh-CN" dirty="0">
              <a:latin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body" idx="1"/>
          </p:nvPr>
        </p:nvSpPr>
        <p:spPr>
          <a:xfrm>
            <a:off x="451339" y="1235320"/>
            <a:ext cx="8508023" cy="4399085"/>
          </a:xfrm>
        </p:spPr>
        <p:txBody>
          <a:bodyPr/>
          <a:lstStyle/>
          <a:p>
            <a:pPr marL="316230" indent="-316230">
              <a:lnSpc>
                <a:spcPct val="105000"/>
              </a:lnSpc>
              <a:buNone/>
            </a:pPr>
            <a:r>
              <a:rPr lang="en-US" altLang="zh-CN" sz="2955" b="1" dirty="0">
                <a:solidFill>
                  <a:srgbClr val="FF3300"/>
                </a:solidFill>
                <a:effectLst>
                  <a:outerShdw blurRad="38100" dist="38100" dir="2700000" algn="tl">
                    <a:srgbClr val="C0C0C0"/>
                  </a:outerShdw>
                </a:effectLst>
                <a:latin typeface="宋体" pitchFamily="2" charset="-122"/>
                <a:ea typeface="宋体" pitchFamily="2" charset="-122"/>
              </a:rPr>
              <a:t>(1) </a:t>
            </a:r>
            <a:r>
              <a:rPr lang="zh-CN" altLang="en-US" sz="2955" b="1" dirty="0">
                <a:solidFill>
                  <a:srgbClr val="FF3300"/>
                </a:solidFill>
                <a:effectLst>
                  <a:outerShdw blurRad="38100" dist="38100" dir="2700000" algn="tl">
                    <a:srgbClr val="C0C0C0"/>
                  </a:outerShdw>
                </a:effectLst>
                <a:latin typeface="宋体" pitchFamily="2" charset="-122"/>
                <a:ea typeface="宋体" pitchFamily="2" charset="-122"/>
              </a:rPr>
              <a:t>过程的抽象</a:t>
            </a:r>
            <a:br>
              <a:rPr lang="zh-CN" altLang="en-US" sz="2955" b="1" dirty="0">
                <a:effectLst>
                  <a:outerShdw blurRad="38100" dist="38100" dir="2700000" algn="tl">
                    <a:srgbClr val="C0C0C0"/>
                  </a:outerShdw>
                </a:effectLst>
                <a:latin typeface="Times New Roman" panose="02020503050405090304" pitchFamily="18" charset="0"/>
                <a:ea typeface="仿宋_GB2312" pitchFamily="49" charset="-122"/>
              </a:rPr>
            </a:br>
            <a:r>
              <a:rPr lang="zh-CN" altLang="en-US" sz="2400" dirty="0">
                <a:latin typeface="+mn-ea"/>
              </a:rPr>
              <a:t>　</a:t>
            </a:r>
            <a:r>
              <a:rPr lang="zh-CN" altLang="en-US" sz="2800" dirty="0">
                <a:latin typeface="+mn-ea"/>
              </a:rPr>
              <a:t>　在软件工程中，从系统定义到实现，每进展一步都可以看做是对软件解决方法的抽象化过程的一次细化。</a:t>
            </a:r>
          </a:p>
          <a:p>
            <a:pPr marL="316230" indent="-316230">
              <a:lnSpc>
                <a:spcPct val="105000"/>
              </a:lnSpc>
            </a:pPr>
            <a:r>
              <a:rPr lang="zh-CN" altLang="en-US" sz="2800" dirty="0">
                <a:latin typeface="+mn-ea"/>
              </a:rPr>
              <a:t>在软件需求分析阶段，用“</a:t>
            </a:r>
            <a:r>
              <a:rPr lang="zh-CN" altLang="en-US" sz="2800" dirty="0">
                <a:solidFill>
                  <a:srgbClr val="00B0F0"/>
                </a:solidFill>
                <a:latin typeface="+mn-ea"/>
              </a:rPr>
              <a:t>问题所处环境的、为大家所熟悉的术语</a:t>
            </a:r>
            <a:r>
              <a:rPr lang="zh-CN" altLang="en-US" sz="2800" dirty="0">
                <a:latin typeface="+mn-ea"/>
              </a:rPr>
              <a:t>”来描述软件的解决方法。</a:t>
            </a:r>
          </a:p>
          <a:p>
            <a:pPr marL="316230" indent="-316230">
              <a:lnSpc>
                <a:spcPct val="105000"/>
              </a:lnSpc>
            </a:pPr>
            <a:r>
              <a:rPr lang="zh-CN" altLang="en-US" sz="2800" dirty="0">
                <a:latin typeface="+mn-ea"/>
              </a:rPr>
              <a:t>在从概要设计到详细设计的过程中，抽象化的层次逐次降低。产生源程序时到达最低抽象层次</a:t>
            </a:r>
            <a:r>
              <a:rPr lang="zh-CN" altLang="en-US" b="1" dirty="0">
                <a:solidFill>
                  <a:srgbClr val="3333FF"/>
                </a:solidFill>
                <a:effectLst>
                  <a:outerShdw blurRad="38100" dist="38100" dir="2700000" algn="tl">
                    <a:srgbClr val="C0C0C0"/>
                  </a:outerShdw>
                </a:effectLst>
                <a:latin typeface="宋体" pitchFamily="2" charset="-122"/>
                <a:ea typeface="宋体" pitchFamily="2" charset="-122"/>
              </a:rPr>
              <a:t>。</a:t>
            </a:r>
            <a:endParaRPr lang="zh-CN" altLang="en-US" sz="3600" b="1" dirty="0">
              <a:effectLst>
                <a:outerShdw blurRad="38100" dist="38100" dir="2700000" algn="tl">
                  <a:srgbClr val="C0C0C0"/>
                </a:outerShdw>
              </a:effectLst>
              <a:latin typeface="宋体" pitchFamily="2" charset="-122"/>
              <a:ea typeface="宋体" pitchFamily="2" charset="-122"/>
            </a:endParaRPr>
          </a:p>
        </p:txBody>
      </p:sp>
    </p:spTree>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783982" y="1358412"/>
            <a:ext cx="6579577" cy="592015"/>
          </a:xfrm>
        </p:spPr>
        <p:txBody>
          <a:bodyPr/>
          <a:lstStyle/>
          <a:p>
            <a:pPr algn="just">
              <a:lnSpc>
                <a:spcPct val="100000"/>
              </a:lnSpc>
            </a:pPr>
            <a:r>
              <a:rPr lang="zh-CN" altLang="en-US" sz="3325">
                <a:solidFill>
                  <a:srgbClr val="FB3146"/>
                </a:solidFill>
                <a:effectLst>
                  <a:outerShdw blurRad="38100" dist="38100" dir="2700000" algn="tl">
                    <a:srgbClr val="C0C0C0"/>
                  </a:outerShdw>
                </a:effectLst>
                <a:latin typeface="宋体" pitchFamily="2" charset="-122"/>
                <a:ea typeface="宋体" pitchFamily="2" charset="-122"/>
              </a:rPr>
              <a:t>例</a:t>
            </a:r>
            <a:r>
              <a:rPr lang="en-US" altLang="zh-CN" sz="3325">
                <a:solidFill>
                  <a:srgbClr val="FB3146"/>
                </a:solidFill>
                <a:effectLst>
                  <a:outerShdw blurRad="38100" dist="38100" dir="2700000" algn="tl">
                    <a:srgbClr val="C0C0C0"/>
                  </a:outerShdw>
                </a:effectLst>
                <a:latin typeface="宋体" pitchFamily="2" charset="-122"/>
                <a:ea typeface="宋体" pitchFamily="2" charset="-122"/>
              </a:rPr>
              <a:t>: </a:t>
            </a:r>
            <a:r>
              <a:rPr lang="zh-CN" altLang="en-US" sz="3325">
                <a:solidFill>
                  <a:srgbClr val="FB3146"/>
                </a:solidFill>
                <a:effectLst>
                  <a:outerShdw blurRad="38100" dist="38100" dir="2700000" algn="tl">
                    <a:srgbClr val="C0C0C0"/>
                  </a:outerShdw>
                </a:effectLst>
                <a:latin typeface="宋体" pitchFamily="2" charset="-122"/>
                <a:ea typeface="宋体" pitchFamily="2" charset="-122"/>
              </a:rPr>
              <a:t>开发一个</a:t>
            </a:r>
            <a:r>
              <a:rPr lang="en-US" altLang="zh-CN" sz="3325">
                <a:solidFill>
                  <a:srgbClr val="FB3146"/>
                </a:solidFill>
                <a:effectLst>
                  <a:outerShdw blurRad="38100" dist="38100" dir="2700000" algn="tl">
                    <a:srgbClr val="C0C0C0"/>
                  </a:outerShdw>
                </a:effectLst>
                <a:latin typeface="宋体" pitchFamily="2" charset="-122"/>
                <a:ea typeface="宋体" pitchFamily="2" charset="-122"/>
              </a:rPr>
              <a:t>CAD</a:t>
            </a:r>
            <a:r>
              <a:rPr lang="zh-CN" altLang="en-US" sz="3325">
                <a:solidFill>
                  <a:srgbClr val="FB3146"/>
                </a:solidFill>
                <a:effectLst>
                  <a:outerShdw blurRad="38100" dist="38100" dir="2700000" algn="tl">
                    <a:srgbClr val="C0C0C0"/>
                  </a:outerShdw>
                </a:effectLst>
                <a:latin typeface="宋体" pitchFamily="2" charset="-122"/>
                <a:ea typeface="宋体" pitchFamily="2" charset="-122"/>
              </a:rPr>
              <a:t>软件的三层抽象</a:t>
            </a:r>
          </a:p>
        </p:txBody>
      </p:sp>
      <p:sp>
        <p:nvSpPr>
          <p:cNvPr id="422915" name="Rectangle 3"/>
          <p:cNvSpPr>
            <a:spLocks noGrp="1" noChangeArrowheads="1"/>
          </p:cNvSpPr>
          <p:nvPr>
            <p:ph type="body" idx="1"/>
          </p:nvPr>
        </p:nvSpPr>
        <p:spPr>
          <a:xfrm>
            <a:off x="483577" y="2004570"/>
            <a:ext cx="8176846" cy="2916115"/>
          </a:xfrm>
        </p:spPr>
        <p:txBody>
          <a:bodyPr/>
          <a:lstStyle/>
          <a:p>
            <a:pPr marL="316230" indent="-316230">
              <a:buNone/>
            </a:pPr>
            <a:r>
              <a:rPr lang="zh-CN" altLang="en-US" sz="2800" b="1" dirty="0">
                <a:solidFill>
                  <a:srgbClr val="CC3399"/>
                </a:solidFill>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800" b="1" u="sng" dirty="0">
                <a:solidFill>
                  <a:srgbClr val="CC3399"/>
                </a:solidFill>
                <a:effectLst>
                  <a:outerShdw blurRad="38100" dist="38100" dir="2700000" algn="tl">
                    <a:srgbClr val="C0C0C0"/>
                  </a:outerShdw>
                </a:effectLst>
                <a:latin typeface="宋体" pitchFamily="2" charset="-122"/>
                <a:ea typeface="宋体" pitchFamily="2" charset="-122"/>
              </a:rPr>
              <a:t>抽象层次</a:t>
            </a:r>
            <a:r>
              <a:rPr lang="en-US" altLang="zh-CN" sz="2800" b="1" u="sng" dirty="0">
                <a:solidFill>
                  <a:srgbClr val="CC3399"/>
                </a:solidFill>
                <a:effectLst>
                  <a:outerShdw blurRad="38100" dist="38100" dir="2700000" algn="tl">
                    <a:srgbClr val="C0C0C0"/>
                  </a:outerShdw>
                </a:effectLst>
                <a:latin typeface="宋体" pitchFamily="2" charset="-122"/>
                <a:ea typeface="宋体" pitchFamily="2" charset="-122"/>
              </a:rPr>
              <a:t>Ⅰ.</a:t>
            </a:r>
            <a:r>
              <a:rPr lang="en-US" altLang="zh-CN" sz="2800" b="1" dirty="0">
                <a:effectLst>
                  <a:outerShdw blurRad="38100" dist="38100" dir="2700000" algn="tl">
                    <a:srgbClr val="C0C0C0"/>
                  </a:outerShdw>
                </a:effectLst>
                <a:latin typeface="宋体" pitchFamily="2" charset="-122"/>
                <a:ea typeface="宋体" pitchFamily="2" charset="-122"/>
              </a:rPr>
              <a:t> </a:t>
            </a:r>
            <a:r>
              <a:rPr lang="zh-CN" altLang="en-US" sz="2800" b="1" dirty="0">
                <a:effectLst>
                  <a:outerShdw blurRad="38100" dist="38100" dir="2700000" algn="tl">
                    <a:srgbClr val="C0C0C0"/>
                  </a:outerShdw>
                </a:effectLst>
                <a:latin typeface="宋体" pitchFamily="2" charset="-122"/>
                <a:ea typeface="宋体" pitchFamily="2" charset="-122"/>
              </a:rPr>
              <a:t>用问题所处环境的术语来描述这个软件</a:t>
            </a:r>
            <a:r>
              <a:rPr lang="en-US" altLang="zh-CN" sz="2800" b="1" dirty="0">
                <a:effectLst>
                  <a:outerShdw blurRad="38100" dist="38100" dir="2700000" algn="tl">
                    <a:srgbClr val="C0C0C0"/>
                  </a:outerShdw>
                </a:effectLst>
                <a:latin typeface="宋体" pitchFamily="2" charset="-122"/>
                <a:ea typeface="宋体" pitchFamily="2" charset="-122"/>
              </a:rPr>
              <a:t>:</a:t>
            </a:r>
            <a:br>
              <a:rPr lang="en-US" altLang="zh-CN" sz="2800" b="1" dirty="0">
                <a:effectLst>
                  <a:outerShdw blurRad="38100" dist="38100" dir="2700000" algn="tl">
                    <a:srgbClr val="C0C0C0"/>
                  </a:outerShdw>
                </a:effectLst>
                <a:latin typeface="宋体" pitchFamily="2" charset="-122"/>
                <a:ea typeface="宋体" pitchFamily="2" charset="-122"/>
              </a:rPr>
            </a:br>
            <a:r>
              <a:rPr lang="zh-CN" altLang="en-US" sz="2800" b="1" dirty="0">
                <a:effectLst>
                  <a:outerShdw blurRad="38100" dist="38100" dir="2700000" algn="tl">
                    <a:srgbClr val="C0C0C0"/>
                  </a:outerShdw>
                </a:effectLst>
                <a:latin typeface="宋体" pitchFamily="2" charset="-122"/>
                <a:ea typeface="宋体" pitchFamily="2" charset="-122"/>
              </a:rPr>
              <a:t>该软件包括一个计算机绘图界面，向绘图员显示图形，以及一个数字化仪界面，用以代替绘图板和丁字尺。所有直线、折线、矩形、圆及曲线的描画、所有的几何计算、所有的剖面图和辅助视图都可以用这个</a:t>
            </a:r>
            <a:r>
              <a:rPr lang="en-US" altLang="zh-CN" sz="2800" b="1" dirty="0">
                <a:effectLst>
                  <a:outerShdw blurRad="38100" dist="38100" dir="2700000" algn="tl">
                    <a:srgbClr val="C0C0C0"/>
                  </a:outerShdw>
                </a:effectLst>
                <a:latin typeface="宋体" pitchFamily="2" charset="-122"/>
                <a:ea typeface="宋体" pitchFamily="2" charset="-122"/>
              </a:rPr>
              <a:t>CAD</a:t>
            </a:r>
            <a:r>
              <a:rPr lang="zh-CN" altLang="en-US" sz="2800" b="1" dirty="0">
                <a:effectLst>
                  <a:outerShdw blurRad="38100" dist="38100" dir="2700000" algn="tl">
                    <a:srgbClr val="C0C0C0"/>
                  </a:outerShdw>
                </a:effectLst>
                <a:latin typeface="宋体" pitchFamily="2" charset="-122"/>
                <a:ea typeface="宋体" pitchFamily="2" charset="-122"/>
              </a:rPr>
              <a:t>软件实现</a:t>
            </a:r>
            <a:r>
              <a:rPr lang="en-US" altLang="zh-CN" sz="2800" b="1" dirty="0">
                <a:effectLst>
                  <a:outerShdw blurRad="38100" dist="38100" dir="2700000" algn="tl">
                    <a:srgbClr val="C0C0C0"/>
                  </a:outerShdw>
                </a:effectLst>
                <a:latin typeface="宋体" pitchFamily="2" charset="-122"/>
                <a:ea typeface="宋体" pitchFamily="2" charset="-122"/>
              </a:rPr>
              <a:t>……</a:t>
            </a:r>
            <a:r>
              <a:rPr lang="zh-CN" altLang="en-US" sz="2800" b="1" dirty="0">
                <a:effectLst>
                  <a:outerShdw blurRad="38100" dist="38100" dir="2700000" algn="tl">
                    <a:srgbClr val="C0C0C0"/>
                  </a:outerShdw>
                </a:effectLst>
                <a:latin typeface="宋体" pitchFamily="2" charset="-122"/>
                <a:ea typeface="宋体" pitchFamily="2" charset="-122"/>
              </a:rPr>
              <a:t>。</a:t>
            </a:r>
          </a:p>
        </p:txBody>
      </p:sp>
    </p:spTree>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body" idx="1"/>
          </p:nvPr>
        </p:nvSpPr>
        <p:spPr>
          <a:xfrm>
            <a:off x="716574" y="1368669"/>
            <a:ext cx="8043496" cy="4812323"/>
          </a:xfrm>
        </p:spPr>
        <p:txBody>
          <a:bodyPr/>
          <a:lstStyle/>
          <a:p>
            <a:pPr marL="316230" indent="-316230">
              <a:lnSpc>
                <a:spcPct val="110000"/>
              </a:lnSpc>
              <a:buNone/>
            </a:pPr>
            <a:r>
              <a:rPr lang="zh-CN" altLang="en-US" sz="2955" b="1" dirty="0">
                <a:solidFill>
                  <a:srgbClr val="CC3399"/>
                </a:solidFill>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955" b="1" u="sng" dirty="0">
                <a:solidFill>
                  <a:srgbClr val="CC3399"/>
                </a:solidFill>
                <a:effectLst>
                  <a:outerShdw blurRad="38100" dist="38100" dir="2700000" algn="tl">
                    <a:srgbClr val="C0C0C0"/>
                  </a:outerShdw>
                </a:effectLst>
                <a:latin typeface="宋体" pitchFamily="2" charset="-122"/>
                <a:ea typeface="宋体" pitchFamily="2" charset="-122"/>
              </a:rPr>
              <a:t>抽象层次</a:t>
            </a:r>
            <a:r>
              <a:rPr lang="en-US" altLang="zh-CN" sz="2955" b="1" u="sng" dirty="0">
                <a:solidFill>
                  <a:srgbClr val="CC3399"/>
                </a:solidFill>
                <a:effectLst>
                  <a:outerShdw blurRad="38100" dist="38100" dir="2700000" algn="tl">
                    <a:srgbClr val="C0C0C0"/>
                  </a:outerShdw>
                </a:effectLst>
                <a:latin typeface="宋体" pitchFamily="2" charset="-122"/>
                <a:ea typeface="宋体" pitchFamily="2" charset="-122"/>
              </a:rPr>
              <a:t>Ⅱ.</a:t>
            </a:r>
            <a:r>
              <a:rPr lang="en-US" altLang="zh-CN" sz="2955" b="1" dirty="0">
                <a:effectLst>
                  <a:outerShdw blurRad="38100" dist="38100" dir="2700000" algn="tl">
                    <a:srgbClr val="C0C0C0"/>
                  </a:outerShdw>
                </a:effectLst>
                <a:latin typeface="宋体" pitchFamily="2" charset="-122"/>
                <a:ea typeface="宋体" pitchFamily="2" charset="-122"/>
              </a:rPr>
              <a:t> </a:t>
            </a:r>
            <a:r>
              <a:rPr lang="zh-CN" altLang="en-US" sz="2955" b="1" dirty="0">
                <a:effectLst>
                  <a:outerShdw blurRad="38100" dist="38100" dir="2700000" algn="tl">
                    <a:srgbClr val="C0C0C0"/>
                  </a:outerShdw>
                </a:effectLst>
                <a:latin typeface="宋体" pitchFamily="2" charset="-122"/>
                <a:ea typeface="宋体" pitchFamily="2" charset="-122"/>
              </a:rPr>
              <a:t>任务需求的描述。</a:t>
            </a:r>
            <a:br>
              <a:rPr lang="zh-CN" altLang="en-US" sz="2955" b="1" dirty="0">
                <a:effectLst>
                  <a:outerShdw blurRad="38100" dist="38100" dir="2700000" algn="tl">
                    <a:srgbClr val="C0C0C0"/>
                  </a:outerShdw>
                </a:effectLst>
                <a:latin typeface="Times New Roman" panose="02020503050405090304" pitchFamily="18" charset="0"/>
                <a:ea typeface="仿宋_GB2312" pitchFamily="49" charset="-122"/>
              </a:rPr>
            </a:br>
            <a:r>
              <a:rPr lang="en-US" altLang="zh-CN" sz="2955" b="1" dirty="0">
                <a:solidFill>
                  <a:schemeClr val="hlink"/>
                </a:solidFill>
                <a:latin typeface="Times New Roman" panose="02020503050405090304" pitchFamily="18" charset="0"/>
                <a:ea typeface="仿宋_GB2312" pitchFamily="49" charset="-122"/>
              </a:rPr>
              <a:t>CAD SOFTWARE TASKS</a:t>
            </a:r>
            <a:br>
              <a:rPr lang="en-US" altLang="zh-CN" sz="2955" b="1" dirty="0">
                <a:solidFill>
                  <a:schemeClr val="hlink"/>
                </a:solidFill>
                <a:latin typeface="Times New Roman" panose="02020503050405090304" pitchFamily="18" charset="0"/>
                <a:ea typeface="仿宋_GB2312" pitchFamily="49" charset="-122"/>
              </a:rPr>
            </a:br>
            <a:r>
              <a:rPr lang="en-US" altLang="zh-CN" sz="2955" b="1" dirty="0">
                <a:solidFill>
                  <a:schemeClr val="hlink"/>
                </a:solidFill>
                <a:latin typeface="Times New Roman" panose="02020503050405090304" pitchFamily="18" charset="0"/>
                <a:ea typeface="仿宋_GB2312" pitchFamily="49" charset="-122"/>
              </a:rPr>
              <a:t>   user interaction task;</a:t>
            </a:r>
            <a:br>
              <a:rPr lang="en-US" altLang="zh-CN" sz="2955" b="1" dirty="0">
                <a:solidFill>
                  <a:schemeClr val="hlink"/>
                </a:solidFill>
                <a:latin typeface="Times New Roman" panose="02020503050405090304" pitchFamily="18" charset="0"/>
                <a:ea typeface="仿宋_GB2312" pitchFamily="49" charset="-122"/>
              </a:rPr>
            </a:br>
            <a:r>
              <a:rPr lang="en-US" altLang="zh-CN" sz="2955" b="1" dirty="0">
                <a:solidFill>
                  <a:schemeClr val="hlink"/>
                </a:solidFill>
                <a:latin typeface="Times New Roman" panose="02020503050405090304" pitchFamily="18" charset="0"/>
                <a:ea typeface="仿宋_GB2312" pitchFamily="49" charset="-122"/>
              </a:rPr>
              <a:t>   2-D drawing creation task;</a:t>
            </a:r>
          </a:p>
          <a:p>
            <a:pPr marL="316230" indent="-316230">
              <a:lnSpc>
                <a:spcPct val="110000"/>
              </a:lnSpc>
              <a:buNone/>
            </a:pPr>
            <a:r>
              <a:rPr lang="en-US" altLang="zh-CN" sz="2955" b="1" dirty="0">
                <a:solidFill>
                  <a:schemeClr val="hlink"/>
                </a:solidFill>
                <a:latin typeface="Times New Roman" panose="02020503050405090304" pitchFamily="18" charset="0"/>
                <a:ea typeface="仿宋_GB2312" pitchFamily="49" charset="-122"/>
              </a:rPr>
              <a:t>      graphics display task; </a:t>
            </a:r>
            <a:br>
              <a:rPr lang="en-US" altLang="zh-CN" sz="2955" b="1" dirty="0">
                <a:solidFill>
                  <a:schemeClr val="hlink"/>
                </a:solidFill>
                <a:latin typeface="Times New Roman" panose="02020503050405090304" pitchFamily="18" charset="0"/>
                <a:ea typeface="仿宋_GB2312" pitchFamily="49" charset="-122"/>
              </a:rPr>
            </a:br>
            <a:r>
              <a:rPr lang="en-US" altLang="zh-CN" sz="2955" b="1" dirty="0">
                <a:solidFill>
                  <a:schemeClr val="hlink"/>
                </a:solidFill>
                <a:latin typeface="Times New Roman" panose="02020503050405090304" pitchFamily="18" charset="0"/>
                <a:ea typeface="仿宋_GB2312" pitchFamily="49" charset="-122"/>
              </a:rPr>
              <a:t>   drawing file management task; </a:t>
            </a:r>
            <a:br>
              <a:rPr lang="en-US" altLang="zh-CN" sz="2955" b="1" dirty="0">
                <a:solidFill>
                  <a:schemeClr val="hlink"/>
                </a:solidFill>
                <a:latin typeface="Times New Roman" panose="02020503050405090304" pitchFamily="18" charset="0"/>
                <a:ea typeface="仿宋_GB2312" pitchFamily="49" charset="-122"/>
              </a:rPr>
            </a:br>
            <a:r>
              <a:rPr lang="en-US" altLang="zh-CN" sz="2955" b="1" dirty="0">
                <a:solidFill>
                  <a:schemeClr val="hlink"/>
                </a:solidFill>
                <a:latin typeface="Times New Roman" panose="02020503050405090304" pitchFamily="18" charset="0"/>
                <a:ea typeface="仿宋_GB2312" pitchFamily="49" charset="-122"/>
              </a:rPr>
              <a:t>end. </a:t>
            </a:r>
            <a:br>
              <a:rPr lang="en-US" altLang="zh-CN" sz="2955" b="1" dirty="0">
                <a:solidFill>
                  <a:schemeClr val="hlink"/>
                </a:solidFill>
                <a:latin typeface="Times New Roman" panose="02020503050405090304" pitchFamily="18" charset="0"/>
                <a:ea typeface="仿宋_GB2312" pitchFamily="49" charset="-122"/>
              </a:rPr>
            </a:br>
            <a:r>
              <a:rPr lang="zh-CN" altLang="en-US" sz="2955" b="1" dirty="0">
                <a:solidFill>
                  <a:schemeClr val="hlink"/>
                </a:solidFill>
                <a:latin typeface="Times New Roman" panose="02020503050405090304" pitchFamily="18" charset="0"/>
                <a:ea typeface="仿宋_GB2312" pitchFamily="49" charset="-122"/>
              </a:rPr>
              <a:t>　　</a:t>
            </a:r>
            <a:r>
              <a:rPr lang="zh-CN" altLang="en-US" sz="2955" b="1" dirty="0">
                <a:effectLst>
                  <a:outerShdw blurRad="38100" dist="38100" dir="2700000" algn="tl">
                    <a:srgbClr val="C0C0C0"/>
                  </a:outerShdw>
                </a:effectLst>
                <a:latin typeface="Times New Roman" panose="02020503050405090304" pitchFamily="18" charset="0"/>
                <a:ea typeface="宋体" pitchFamily="2" charset="-122"/>
              </a:rPr>
              <a:t>在这个抽象层次上，未给出</a:t>
            </a:r>
            <a:r>
              <a:rPr lang="zh-CN" altLang="en-US" sz="2955" b="1" dirty="0">
                <a:effectLst>
                  <a:outerShdw blurRad="38100" dist="38100" dir="2700000" algn="tl">
                    <a:srgbClr val="C0C0C0"/>
                  </a:outerShdw>
                </a:effectLst>
                <a:latin typeface="宋体" pitchFamily="2" charset="-122"/>
                <a:ea typeface="宋体" pitchFamily="2" charset="-122"/>
              </a:rPr>
              <a:t>“</a:t>
            </a:r>
            <a:r>
              <a:rPr lang="zh-CN" altLang="en-US" sz="2955" b="1" dirty="0">
                <a:effectLst>
                  <a:outerShdw blurRad="38100" dist="38100" dir="2700000" algn="tl">
                    <a:srgbClr val="C0C0C0"/>
                  </a:outerShdw>
                </a:effectLst>
                <a:latin typeface="Times New Roman" panose="02020503050405090304" pitchFamily="18" charset="0"/>
                <a:ea typeface="宋体" pitchFamily="2" charset="-122"/>
              </a:rPr>
              <a:t>怎样做</a:t>
            </a:r>
            <a:r>
              <a:rPr lang="zh-CN" altLang="en-US" sz="2955" b="1" dirty="0">
                <a:effectLst>
                  <a:outerShdw blurRad="38100" dist="38100" dir="2700000" algn="tl">
                    <a:srgbClr val="C0C0C0"/>
                  </a:outerShdw>
                </a:effectLst>
                <a:latin typeface="宋体" pitchFamily="2" charset="-122"/>
                <a:ea typeface="宋体" pitchFamily="2" charset="-122"/>
              </a:rPr>
              <a:t>”</a:t>
            </a:r>
            <a:r>
              <a:rPr lang="zh-CN" altLang="en-US" sz="2955" b="1" dirty="0">
                <a:effectLst>
                  <a:outerShdw blurRad="38100" dist="38100" dir="2700000" algn="tl">
                    <a:srgbClr val="C0C0C0"/>
                  </a:outerShdw>
                </a:effectLst>
                <a:latin typeface="Times New Roman" panose="02020503050405090304" pitchFamily="18" charset="0"/>
                <a:ea typeface="宋体" pitchFamily="2" charset="-122"/>
              </a:rPr>
              <a:t>的信息，不能直接实现。</a:t>
            </a:r>
          </a:p>
        </p:txBody>
      </p:sp>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body" idx="1"/>
          </p:nvPr>
        </p:nvSpPr>
        <p:spPr>
          <a:xfrm>
            <a:off x="395536" y="692696"/>
            <a:ext cx="8352928" cy="4678974"/>
          </a:xfrm>
        </p:spPr>
        <p:txBody>
          <a:bodyPr/>
          <a:lstStyle/>
          <a:p>
            <a:pPr marL="316230" indent="-316230">
              <a:lnSpc>
                <a:spcPct val="110000"/>
              </a:lnSpc>
              <a:buNone/>
            </a:pPr>
            <a:r>
              <a:rPr lang="zh-CN" altLang="en-US" sz="2800" b="1" dirty="0">
                <a:solidFill>
                  <a:srgbClr val="CC3399"/>
                </a:solidFill>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800" b="1" u="sng" dirty="0">
                <a:solidFill>
                  <a:srgbClr val="CC3399"/>
                </a:solidFill>
                <a:effectLst>
                  <a:outerShdw blurRad="38100" dist="38100" dir="2700000" algn="tl">
                    <a:srgbClr val="C0C0C0"/>
                  </a:outerShdw>
                </a:effectLst>
                <a:latin typeface="Times New Roman" panose="02020503050405090304" pitchFamily="18" charset="0"/>
                <a:ea typeface="仿宋_GB2312" pitchFamily="49" charset="-122"/>
              </a:rPr>
              <a:t>抽象层次</a:t>
            </a:r>
            <a:r>
              <a:rPr lang="en-US" altLang="zh-CN" sz="2800" b="1" u="sng" dirty="0">
                <a:solidFill>
                  <a:srgbClr val="CC3399"/>
                </a:solidFill>
                <a:effectLst>
                  <a:outerShdw blurRad="38100" dist="38100" dir="2700000" algn="tl">
                    <a:srgbClr val="C0C0C0"/>
                  </a:outerShdw>
                </a:effectLst>
                <a:latin typeface="Times New Roman" panose="02020503050405090304" pitchFamily="18" charset="0"/>
                <a:ea typeface="仿宋_GB2312" pitchFamily="49" charset="-122"/>
              </a:rPr>
              <a:t>Ⅲ.</a:t>
            </a:r>
            <a:r>
              <a:rPr lang="en-US" altLang="zh-CN" sz="2400" b="1" dirty="0">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400" b="1" dirty="0">
                <a:effectLst>
                  <a:outerShdw blurRad="38100" dist="38100" dir="2700000" algn="tl">
                    <a:srgbClr val="C0C0C0"/>
                  </a:outerShdw>
                </a:effectLst>
                <a:latin typeface="宋体" pitchFamily="2" charset="-122"/>
                <a:ea typeface="宋体" pitchFamily="2" charset="-122"/>
              </a:rPr>
              <a:t>程序过程表示。以</a:t>
            </a:r>
            <a:r>
              <a:rPr lang="en-US" altLang="zh-CN" sz="2400" b="1" dirty="0">
                <a:effectLst>
                  <a:outerShdw blurRad="38100" dist="38100" dir="2700000" algn="tl">
                    <a:srgbClr val="C0C0C0"/>
                  </a:outerShdw>
                </a:effectLst>
                <a:latin typeface="宋体" pitchFamily="2" charset="-122"/>
                <a:ea typeface="宋体" pitchFamily="2" charset="-122"/>
              </a:rPr>
              <a:t>2-D (</a:t>
            </a:r>
            <a:r>
              <a:rPr lang="zh-CN" altLang="en-US" sz="2400" b="1" dirty="0">
                <a:effectLst>
                  <a:outerShdw blurRad="38100" dist="38100" dir="2700000" algn="tl">
                    <a:srgbClr val="C0C0C0"/>
                  </a:outerShdw>
                </a:effectLst>
                <a:latin typeface="宋体" pitchFamily="2" charset="-122"/>
                <a:ea typeface="宋体" pitchFamily="2" charset="-122"/>
              </a:rPr>
              <a:t>二维</a:t>
            </a:r>
            <a:r>
              <a:rPr lang="en-US" altLang="zh-CN" sz="2400" b="1" dirty="0">
                <a:effectLst>
                  <a:outerShdw blurRad="38100" dist="38100" dir="2700000" algn="tl">
                    <a:srgbClr val="C0C0C0"/>
                  </a:outerShdw>
                </a:effectLst>
                <a:latin typeface="宋体" pitchFamily="2" charset="-122"/>
                <a:ea typeface="宋体" pitchFamily="2" charset="-122"/>
              </a:rPr>
              <a:t>)</a:t>
            </a:r>
            <a:r>
              <a:rPr lang="zh-CN" altLang="en-US" sz="2400" b="1" dirty="0">
                <a:effectLst>
                  <a:outerShdw blurRad="38100" dist="38100" dir="2700000" algn="tl">
                    <a:srgbClr val="C0C0C0"/>
                  </a:outerShdw>
                </a:effectLst>
                <a:latin typeface="宋体" pitchFamily="2" charset="-122"/>
                <a:ea typeface="宋体" pitchFamily="2" charset="-122"/>
              </a:rPr>
              <a:t>绘图生成任务为例</a:t>
            </a:r>
            <a:r>
              <a:rPr lang="en-US" altLang="zh-CN" sz="2400" b="1" dirty="0">
                <a:effectLst>
                  <a:outerShdw blurRad="38100" dist="38100" dir="2700000" algn="tl">
                    <a:srgbClr val="C0C0C0"/>
                  </a:outerShdw>
                </a:effectLst>
                <a:latin typeface="宋体" pitchFamily="2" charset="-122"/>
                <a:ea typeface="宋体" pitchFamily="2" charset="-122"/>
              </a:rPr>
              <a:t>:</a:t>
            </a:r>
            <a:br>
              <a:rPr lang="en-US" altLang="zh-CN" sz="2400" b="1" dirty="0">
                <a:effectLst>
                  <a:outerShdw blurRad="38100" dist="38100" dir="2700000" algn="tl">
                    <a:srgbClr val="C0C0C0"/>
                  </a:outerShdw>
                </a:effectLst>
                <a:latin typeface="宋体" pitchFamily="2" charset="-122"/>
                <a:ea typeface="宋体" pitchFamily="2" charset="-122"/>
              </a:rPr>
            </a:br>
            <a:r>
              <a:rPr lang="en-US" altLang="zh-CN" sz="2400" b="1" dirty="0">
                <a:effectLst>
                  <a:outerShdw blurRad="38100" dist="38100" dir="2700000" algn="tl">
                    <a:srgbClr val="C0C0C0"/>
                  </a:outerShdw>
                </a:effectLst>
                <a:latin typeface="Times New Roman" panose="02020503050405090304" pitchFamily="18" charset="0"/>
                <a:ea typeface="仿宋_GB2312" pitchFamily="49" charset="-122"/>
              </a:rPr>
              <a:t>   </a:t>
            </a:r>
            <a:r>
              <a:rPr lang="en-US" altLang="zh-CN" sz="2800" b="1" dirty="0">
                <a:solidFill>
                  <a:srgbClr val="0066FF"/>
                </a:solidFill>
                <a:latin typeface="Times New Roman" panose="02020503050405090304" pitchFamily="18" charset="0"/>
                <a:ea typeface="仿宋_GB2312" pitchFamily="49" charset="-122"/>
              </a:rPr>
              <a:t>PROCEDURE</a:t>
            </a:r>
            <a:r>
              <a:rPr lang="zh-CN" altLang="en-US" sz="2800" b="1" dirty="0">
                <a:solidFill>
                  <a:srgbClr val="0066FF"/>
                </a:solidFill>
                <a:latin typeface="Times New Roman" panose="02020503050405090304" pitchFamily="18" charset="0"/>
                <a:ea typeface="仿宋_GB2312" pitchFamily="49" charset="-122"/>
              </a:rPr>
              <a:t>：</a:t>
            </a:r>
            <a:r>
              <a:rPr lang="en-US" altLang="zh-CN" sz="2800" b="1" dirty="0">
                <a:solidFill>
                  <a:srgbClr val="0066FF"/>
                </a:solidFill>
                <a:latin typeface="Times New Roman" panose="02020503050405090304" pitchFamily="18" charset="0"/>
                <a:ea typeface="仿宋_GB2312" pitchFamily="49" charset="-122"/>
              </a:rPr>
              <a:t>2-D drawing creation</a:t>
            </a:r>
            <a:br>
              <a:rPr lang="en-US" altLang="zh-CN" sz="2400" b="1" dirty="0">
                <a:solidFill>
                  <a:srgbClr val="0066FF"/>
                </a:solidFill>
                <a:latin typeface="Times New Roman" panose="02020503050405090304" pitchFamily="18" charset="0"/>
                <a:ea typeface="仿宋_GB2312" pitchFamily="49" charset="-122"/>
              </a:rPr>
            </a:br>
            <a:r>
              <a:rPr lang="en-US" altLang="zh-CN" sz="2400" b="1" dirty="0">
                <a:solidFill>
                  <a:srgbClr val="0066FF"/>
                </a:solidFill>
                <a:latin typeface="Times New Roman" panose="02020503050405090304" pitchFamily="18" charset="0"/>
                <a:ea typeface="仿宋_GB2312" pitchFamily="49" charset="-122"/>
              </a:rPr>
              <a:t>   </a:t>
            </a:r>
            <a:r>
              <a:rPr lang="en-US" altLang="zh-CN" sz="2800" b="1" dirty="0">
                <a:solidFill>
                  <a:srgbClr val="0066FF"/>
                </a:solidFill>
                <a:latin typeface="Times New Roman" panose="02020503050405090304" pitchFamily="18" charset="0"/>
                <a:ea typeface="仿宋_GB2312" pitchFamily="49" charset="-122"/>
              </a:rPr>
              <a:t>REPEAT UNTIL (drawing creation task terminates) </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DO WHILE (digitizer〔</a:t>
            </a:r>
            <a:r>
              <a:rPr lang="zh-CN" altLang="en-US" sz="2800" b="1" dirty="0">
                <a:solidFill>
                  <a:srgbClr val="0066FF"/>
                </a:solidFill>
                <a:latin typeface="Times New Roman" panose="02020503050405090304" pitchFamily="18" charset="0"/>
                <a:ea typeface="仿宋_GB2312" pitchFamily="49" charset="-122"/>
              </a:rPr>
              <a:t>数字转换器</a:t>
            </a:r>
            <a:r>
              <a:rPr lang="en-US" altLang="zh-CN" sz="2800" b="1" dirty="0">
                <a:solidFill>
                  <a:srgbClr val="0066FF"/>
                </a:solidFill>
                <a:latin typeface="Times New Roman" panose="02020503050405090304" pitchFamily="18" charset="0"/>
                <a:ea typeface="仿宋_GB2312" pitchFamily="49" charset="-122"/>
              </a:rPr>
              <a:t>〕</a:t>
            </a:r>
            <a:r>
              <a:rPr lang="zh-CN" altLang="en-US" sz="2800" b="1" dirty="0">
                <a:solidFill>
                  <a:srgbClr val="0066FF"/>
                </a:solidFill>
                <a:latin typeface="Times New Roman" panose="02020503050405090304" pitchFamily="18" charset="0"/>
                <a:ea typeface="仿宋_GB2312" pitchFamily="49" charset="-122"/>
              </a:rPr>
              <a:t> </a:t>
            </a:r>
            <a:r>
              <a:rPr lang="en-US" altLang="zh-CN" sz="2800" b="1" dirty="0">
                <a:solidFill>
                  <a:srgbClr val="0066FF"/>
                </a:solidFill>
                <a:latin typeface="Times New Roman" panose="02020503050405090304" pitchFamily="18" charset="0"/>
                <a:ea typeface="仿宋_GB2312" pitchFamily="49" charset="-122"/>
              </a:rPr>
              <a:t>interaction occurs)</a:t>
            </a:r>
          </a:p>
          <a:p>
            <a:pPr marL="316230" indent="-316230">
              <a:lnSpc>
                <a:spcPct val="110000"/>
              </a:lnSpc>
              <a:buNone/>
            </a:pPr>
            <a:r>
              <a:rPr lang="en-US" altLang="zh-CN" sz="2800" b="1" dirty="0">
                <a:solidFill>
                  <a:srgbClr val="0066FF"/>
                </a:solidFill>
                <a:latin typeface="Times New Roman" panose="02020503050405090304" pitchFamily="18" charset="0"/>
                <a:ea typeface="仿宋_GB2312" pitchFamily="49" charset="-122"/>
              </a:rPr>
              <a:t>          digitizer interface task;</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DETERMINE drawing request CASE;</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line</a:t>
            </a:r>
            <a:r>
              <a:rPr lang="zh-CN" altLang="en-US" sz="2800" b="1" dirty="0">
                <a:solidFill>
                  <a:srgbClr val="0066FF"/>
                </a:solidFill>
                <a:latin typeface="Times New Roman" panose="02020503050405090304" pitchFamily="18" charset="0"/>
                <a:ea typeface="仿宋_GB2312" pitchFamily="49" charset="-122"/>
              </a:rPr>
              <a:t>：         </a:t>
            </a:r>
            <a:r>
              <a:rPr lang="en-US" altLang="zh-CN" sz="2800" b="1" dirty="0">
                <a:solidFill>
                  <a:srgbClr val="0066FF"/>
                </a:solidFill>
                <a:latin typeface="Times New Roman" panose="02020503050405090304" pitchFamily="18" charset="0"/>
                <a:ea typeface="仿宋_GB2312" pitchFamily="49" charset="-122"/>
              </a:rPr>
              <a:t>line drawing task;</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rectangle</a:t>
            </a:r>
            <a:r>
              <a:rPr lang="zh-CN" altLang="en-US" sz="2800" b="1" dirty="0">
                <a:solidFill>
                  <a:srgbClr val="0066FF"/>
                </a:solidFill>
                <a:latin typeface="Times New Roman" panose="02020503050405090304" pitchFamily="18" charset="0"/>
                <a:ea typeface="仿宋_GB2312" pitchFamily="49" charset="-122"/>
              </a:rPr>
              <a:t>：</a:t>
            </a:r>
            <a:r>
              <a:rPr lang="en-US" altLang="zh-CN" sz="2800" b="1" dirty="0">
                <a:solidFill>
                  <a:srgbClr val="0066FF"/>
                </a:solidFill>
                <a:latin typeface="Times New Roman" panose="02020503050405090304" pitchFamily="18" charset="0"/>
                <a:ea typeface="仿宋_GB2312" pitchFamily="49" charset="-122"/>
              </a:rPr>
              <a:t>rectangle drawing task; </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circle</a:t>
            </a:r>
            <a:r>
              <a:rPr lang="zh-CN" altLang="en-US" sz="2800" b="1" dirty="0">
                <a:solidFill>
                  <a:srgbClr val="0066FF"/>
                </a:solidFill>
                <a:latin typeface="Times New Roman" panose="02020503050405090304" pitchFamily="18" charset="0"/>
                <a:ea typeface="仿宋_GB2312" pitchFamily="49" charset="-122"/>
              </a:rPr>
              <a:t>：      </a:t>
            </a:r>
            <a:r>
              <a:rPr lang="en-US" altLang="zh-CN" sz="2800" b="1" dirty="0">
                <a:solidFill>
                  <a:srgbClr val="0066FF"/>
                </a:solidFill>
                <a:latin typeface="Times New Roman" panose="02020503050405090304" pitchFamily="18" charset="0"/>
                <a:ea typeface="仿宋_GB2312" pitchFamily="49" charset="-122"/>
              </a:rPr>
              <a:t>circle drawing task; </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a:t>
            </a:r>
          </a:p>
        </p:txBody>
      </p:sp>
    </p:spTree>
  </p:cSld>
  <p:clrMapOvr>
    <a:masterClrMapping/>
  </p:clrMapOvr>
  <p:transition>
    <p:wipe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body" idx="1"/>
          </p:nvPr>
        </p:nvSpPr>
        <p:spPr>
          <a:xfrm>
            <a:off x="755576" y="692696"/>
            <a:ext cx="7910146" cy="2284534"/>
          </a:xfrm>
        </p:spPr>
        <p:txBody>
          <a:bodyPr/>
          <a:lstStyle/>
          <a:p>
            <a:pPr marL="316230" indent="-316230">
              <a:lnSpc>
                <a:spcPct val="115000"/>
              </a:lnSpc>
              <a:buNone/>
            </a:pPr>
            <a:r>
              <a:rPr lang="en-US" altLang="zh-CN" sz="2400" b="1" dirty="0">
                <a:solidFill>
                  <a:srgbClr val="FF3300"/>
                </a:solidFill>
                <a:effectLst>
                  <a:outerShdw blurRad="38100" dist="38100" dir="2700000" algn="tl">
                    <a:srgbClr val="C0C0C0"/>
                  </a:outerShdw>
                </a:effectLst>
                <a:latin typeface="宋体" pitchFamily="2" charset="-122"/>
                <a:ea typeface="宋体" pitchFamily="2" charset="-122"/>
              </a:rPr>
              <a:t>(2)</a:t>
            </a:r>
            <a:r>
              <a:rPr lang="zh-CN" altLang="en-US" sz="2400" b="1" dirty="0">
                <a:solidFill>
                  <a:srgbClr val="FF3300"/>
                </a:solidFill>
                <a:effectLst>
                  <a:outerShdw blurRad="38100" dist="38100" dir="2700000" algn="tl">
                    <a:srgbClr val="C0C0C0"/>
                  </a:outerShdw>
                </a:effectLst>
                <a:latin typeface="宋体" pitchFamily="2" charset="-122"/>
                <a:ea typeface="宋体" pitchFamily="2" charset="-122"/>
              </a:rPr>
              <a:t>数据抽象</a:t>
            </a:r>
            <a:br>
              <a:rPr lang="zh-CN" altLang="en-US" sz="2400" b="1" dirty="0">
                <a:effectLst>
                  <a:outerShdw blurRad="38100" dist="38100" dir="2700000" algn="tl">
                    <a:srgbClr val="C0C0C0"/>
                  </a:outerShdw>
                </a:effectLst>
                <a:latin typeface="宋体" pitchFamily="2" charset="-122"/>
                <a:ea typeface="宋体" pitchFamily="2" charset="-122"/>
              </a:rPr>
            </a:br>
            <a:r>
              <a:rPr lang="zh-CN" altLang="en-US" sz="2400" b="1" dirty="0">
                <a:effectLst>
                  <a:outerShdw blurRad="38100" dist="38100" dir="2700000" algn="tl">
                    <a:srgbClr val="C0C0C0"/>
                  </a:outerShdw>
                </a:effectLst>
                <a:latin typeface="宋体" pitchFamily="2" charset="-122"/>
                <a:ea typeface="宋体" pitchFamily="2" charset="-122"/>
              </a:rPr>
              <a:t>   </a:t>
            </a:r>
            <a:r>
              <a:rPr lang="zh-CN" altLang="en-US" sz="2400" b="1" dirty="0">
                <a:latin typeface="宋体" pitchFamily="2" charset="-122"/>
                <a:ea typeface="宋体" pitchFamily="2" charset="-122"/>
              </a:rPr>
              <a:t>在不同层次上描述数据对象的细节，定义与该数据对象相关的操作。</a:t>
            </a:r>
            <a:br>
              <a:rPr lang="zh-CN" altLang="en-US" sz="2400" b="1" dirty="0">
                <a:latin typeface="宋体" pitchFamily="2" charset="-122"/>
                <a:ea typeface="宋体" pitchFamily="2" charset="-122"/>
              </a:rPr>
            </a:br>
            <a:r>
              <a:rPr lang="zh-CN" altLang="en-US" sz="2400" b="1" dirty="0">
                <a:latin typeface="宋体" pitchFamily="2" charset="-122"/>
                <a:ea typeface="宋体" pitchFamily="2" charset="-122"/>
              </a:rPr>
              <a:t>例如，在</a:t>
            </a:r>
            <a:r>
              <a:rPr lang="en-US" altLang="zh-CN" sz="2400" b="1" dirty="0">
                <a:latin typeface="宋体" pitchFamily="2" charset="-122"/>
                <a:ea typeface="宋体" pitchFamily="2" charset="-122"/>
              </a:rPr>
              <a:t>CAD</a:t>
            </a:r>
            <a:r>
              <a:rPr lang="zh-CN" altLang="en-US" sz="2400" b="1" dirty="0">
                <a:latin typeface="宋体" pitchFamily="2" charset="-122"/>
                <a:ea typeface="宋体" pitchFamily="2" charset="-122"/>
              </a:rPr>
              <a:t>软件中，定义一个叫做</a:t>
            </a:r>
            <a:r>
              <a:rPr lang="en-US" altLang="zh-CN" sz="2400" b="1" dirty="0">
                <a:latin typeface="宋体" pitchFamily="2" charset="-122"/>
                <a:ea typeface="宋体" pitchFamily="2" charset="-122"/>
              </a:rPr>
              <a:t>drawing</a:t>
            </a:r>
            <a:r>
              <a:rPr lang="zh-CN" altLang="en-US" sz="2400" b="1" dirty="0">
                <a:latin typeface="宋体" pitchFamily="2" charset="-122"/>
                <a:ea typeface="宋体" pitchFamily="2" charset="-122"/>
              </a:rPr>
              <a:t>的数据对象。可将</a:t>
            </a:r>
            <a:r>
              <a:rPr lang="en-US" altLang="zh-CN" sz="2400" b="1" dirty="0">
                <a:latin typeface="宋体" pitchFamily="2" charset="-122"/>
                <a:ea typeface="宋体" pitchFamily="2" charset="-122"/>
              </a:rPr>
              <a:t>drawing</a:t>
            </a:r>
            <a:r>
              <a:rPr lang="zh-CN" altLang="en-US" sz="2400" b="1" dirty="0">
                <a:latin typeface="宋体" pitchFamily="2" charset="-122"/>
                <a:ea typeface="宋体" pitchFamily="2" charset="-122"/>
              </a:rPr>
              <a:t>规定为一个抽象数据类型，定义它的内部细节为</a:t>
            </a:r>
            <a:r>
              <a:rPr lang="en-US" altLang="zh-CN" sz="2400" b="1" dirty="0">
                <a:latin typeface="宋体" pitchFamily="2" charset="-122"/>
                <a:ea typeface="宋体" pitchFamily="2" charset="-122"/>
              </a:rPr>
              <a:t>:</a:t>
            </a:r>
          </a:p>
        </p:txBody>
      </p:sp>
      <p:sp>
        <p:nvSpPr>
          <p:cNvPr id="425987" name="Rectangle 3"/>
          <p:cNvSpPr>
            <a:spLocks noChangeArrowheads="1"/>
          </p:cNvSpPr>
          <p:nvPr/>
        </p:nvSpPr>
        <p:spPr bwMode="auto">
          <a:xfrm>
            <a:off x="1182566" y="3494943"/>
            <a:ext cx="7848600" cy="284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7" rIns="84992" bIns="42497">
            <a:spAutoFit/>
          </a:bodyPr>
          <a:lstStyle>
            <a:lvl1pPr marL="342900" indent="-342900" algn="l">
              <a:lnSpc>
                <a:spcPct val="90000"/>
              </a:lnSpc>
              <a:spcBef>
                <a:spcPct val="60000"/>
              </a:spcBef>
              <a:buClr>
                <a:srgbClr val="0099FF"/>
              </a:buClr>
              <a:buSzPct val="75000"/>
              <a:buFont typeface="Wingdings" panose="05000000000000000000" pitchFamily="2" charset="2"/>
              <a:buChar char="n"/>
              <a:defRPr sz="2400">
                <a:solidFill>
                  <a:schemeClr val="tx1"/>
                </a:solidFill>
                <a:latin typeface="Arial" panose="020B0604020202090204" pitchFamily="34" charset="0"/>
              </a:defRPr>
            </a:lvl1pPr>
            <a:lvl2pPr marL="742950" indent="-285750" algn="l">
              <a:lnSpc>
                <a:spcPct val="90000"/>
              </a:lnSpc>
              <a:spcBef>
                <a:spcPct val="40000"/>
              </a:spcBef>
              <a:buClr>
                <a:srgbClr val="FFCC00"/>
              </a:buClr>
              <a:buSzPct val="65000"/>
              <a:buFont typeface="Wingdings" panose="05000000000000000000" pitchFamily="2" charset="2"/>
              <a:buChar char="n"/>
              <a:defRPr sz="2200">
                <a:solidFill>
                  <a:schemeClr val="tx1"/>
                </a:solidFill>
                <a:latin typeface="Arial" panose="020B0604020202090204" pitchFamily="34" charset="0"/>
              </a:defRPr>
            </a:lvl2pPr>
            <a:lvl3pPr marL="1143000" indent="-228600" algn="l">
              <a:spcBef>
                <a:spcPct val="40000"/>
              </a:spcBef>
              <a:buClr>
                <a:srgbClr val="A50021"/>
              </a:buClr>
              <a:buSzPct val="65000"/>
              <a:buFont typeface="Wingdings" panose="05000000000000000000" pitchFamily="2" charset="2"/>
              <a:buChar char="n"/>
              <a:defRPr>
                <a:solidFill>
                  <a:schemeClr val="tx1"/>
                </a:solidFill>
                <a:latin typeface="Arial" panose="020B0604020202090204" pitchFamily="34" charset="0"/>
              </a:defRPr>
            </a:lvl3pPr>
            <a:lvl4pPr marL="1600200" indent="-228600" algn="l">
              <a:spcBef>
                <a:spcPct val="30000"/>
              </a:spcBef>
              <a:buClr>
                <a:srgbClr val="A50021"/>
              </a:buClr>
              <a:buSzPct val="65000"/>
              <a:buFont typeface="Wingdings" panose="05000000000000000000" pitchFamily="2" charset="2"/>
              <a:buChar char="n"/>
              <a:defRPr>
                <a:solidFill>
                  <a:schemeClr val="tx1"/>
                </a:solidFill>
                <a:latin typeface="Arial" panose="020B0604020202090204" pitchFamily="34" charset="0"/>
              </a:defRPr>
            </a:lvl4pPr>
            <a:lvl5pPr marL="2057400" indent="-228600" algn="l">
              <a:spcBef>
                <a:spcPct val="30000"/>
              </a:spcBef>
              <a:buClr>
                <a:srgbClr val="A50021"/>
              </a:buClr>
              <a:buSzPct val="65000"/>
              <a:buFont typeface="Wingdings" panose="05000000000000000000" pitchFamily="2" charset="2"/>
              <a:buChar char="n"/>
              <a:defRPr>
                <a:solidFill>
                  <a:schemeClr val="tx1"/>
                </a:solidFill>
                <a:latin typeface="Arial" panose="020B0604020202090204" pitchFamily="34" charset="0"/>
              </a:defRPr>
            </a:lvl5pPr>
            <a:lvl6pPr marL="2514600" indent="-22860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Arial" panose="020B0604020202090204" pitchFamily="34" charset="0"/>
              </a:defRPr>
            </a:lvl6pPr>
            <a:lvl7pPr marL="2971800" indent="-22860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Arial" panose="020B0604020202090204" pitchFamily="34" charset="0"/>
              </a:defRPr>
            </a:lvl7pPr>
            <a:lvl8pPr marL="3429000" indent="-22860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Arial" panose="020B0604020202090204" pitchFamily="34" charset="0"/>
              </a:defRPr>
            </a:lvl8pPr>
            <a:lvl9pPr marL="3886200" indent="-22860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Arial" panose="020B0604020202090204" pitchFamily="34" charset="0"/>
              </a:defRPr>
            </a:lvl9pPr>
          </a:lstStyle>
          <a:p>
            <a:pPr algn="just">
              <a:buFont typeface="Wingdings" panose="05000000000000000000" pitchFamily="2" charset="2"/>
              <a:buNone/>
            </a:pP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TYPE drawing IS STRUCTURE</a:t>
            </a:r>
          </a:p>
          <a:p>
            <a:pPr>
              <a:buFont typeface="Wingdings" panose="05000000000000000000" pitchFamily="2" charset="2"/>
              <a:buNone/>
            </a:pP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   DEFIND</a:t>
            </a:r>
            <a:b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b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    number IS STRING LENGTH(12); </a:t>
            </a:r>
            <a:b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b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    geometry DEFIND …… </a:t>
            </a:r>
          </a:p>
          <a:p>
            <a:pPr>
              <a:buFont typeface="Wingdings" panose="05000000000000000000" pitchFamily="2" charset="2"/>
              <a:buNone/>
            </a:pP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         notes IS STRING LENGTH(256); </a:t>
            </a:r>
            <a:b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b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    BOM   DEFIND …… </a:t>
            </a:r>
          </a:p>
          <a:p>
            <a:pPr>
              <a:buFont typeface="Wingdings" panose="05000000000000000000" pitchFamily="2" charset="2"/>
              <a:buNone/>
            </a:pP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END drawing TYPE;</a:t>
            </a:r>
          </a:p>
        </p:txBody>
      </p:sp>
    </p:spTree>
  </p:cSld>
  <p:clrMapOvr>
    <a:masterClrMapping/>
  </p:clrMapOvr>
  <p:transition>
    <p:blind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28675" name="内容占位符 2"/>
          <p:cNvSpPr>
            <a:spLocks noGrp="1"/>
          </p:cNvSpPr>
          <p:nvPr>
            <p:ph idx="4294967295"/>
          </p:nvPr>
        </p:nvSpPr>
        <p:spPr/>
        <p:txBody>
          <a:bodyPr/>
          <a:lstStyle/>
          <a:p>
            <a:pPr eaLnBrk="1" hangingPunct="1"/>
            <a:r>
              <a:rPr lang="zh-CN" altLang="zh-CN" dirty="0">
                <a:solidFill>
                  <a:srgbClr val="FF0000"/>
                </a:solidFill>
                <a:latin typeface="宋体" pitchFamily="2" charset="-122"/>
              </a:rPr>
              <a:t>体系结构</a:t>
            </a:r>
            <a:endParaRPr lang="en-US" altLang="zh-CN" dirty="0">
              <a:solidFill>
                <a:srgbClr val="FF0000"/>
              </a:solidFill>
              <a:latin typeface="宋体" pitchFamily="2" charset="-122"/>
            </a:endParaRPr>
          </a:p>
          <a:p>
            <a:pPr lvl="1" eaLnBrk="1" hangingPunct="1"/>
            <a:r>
              <a:rPr lang="zh-CN" altLang="zh-CN" sz="2000" dirty="0">
                <a:latin typeface="宋体" pitchFamily="2" charset="-122"/>
              </a:rPr>
              <a:t>软件的整体结构和这种结构为系统提供概念上的完整性的方式</a:t>
            </a:r>
            <a:endParaRPr lang="en-US" altLang="zh-CN" sz="2000" dirty="0">
              <a:latin typeface="宋体" pitchFamily="2" charset="-122"/>
            </a:endParaRPr>
          </a:p>
          <a:p>
            <a:pPr lvl="1" eaLnBrk="1" hangingPunct="1"/>
            <a:r>
              <a:rPr lang="zh-CN" altLang="zh-CN" sz="2000" dirty="0">
                <a:latin typeface="宋体" pitchFamily="2" charset="-122"/>
              </a:rPr>
              <a:t>程序各</a:t>
            </a:r>
            <a:r>
              <a:rPr lang="zh-CN" altLang="en-US" sz="2000" dirty="0">
                <a:latin typeface="宋体" pitchFamily="2" charset="-122"/>
              </a:rPr>
              <a:t>构件（</a:t>
            </a:r>
            <a:r>
              <a:rPr lang="zh-CN" altLang="zh-CN" sz="2000" dirty="0">
                <a:latin typeface="宋体" pitchFamily="2" charset="-122"/>
              </a:rPr>
              <a:t>模块</a:t>
            </a:r>
            <a:r>
              <a:rPr lang="zh-CN" altLang="en-US" sz="2000" dirty="0">
                <a:latin typeface="宋体" pitchFamily="2" charset="-122"/>
              </a:rPr>
              <a:t>）</a:t>
            </a:r>
            <a:r>
              <a:rPr lang="zh-CN" altLang="zh-CN" sz="2000" dirty="0">
                <a:latin typeface="宋体" pitchFamily="2" charset="-122"/>
              </a:rPr>
              <a:t>的</a:t>
            </a:r>
            <a:r>
              <a:rPr lang="zh-CN" altLang="en-US" sz="2000" dirty="0">
                <a:latin typeface="宋体" pitchFamily="2" charset="-122"/>
              </a:rPr>
              <a:t>结构或组织、这些构件交互的方式以及这些构件所使用数据的结构。</a:t>
            </a:r>
            <a:endParaRPr lang="en-US" altLang="zh-CN" sz="2000" dirty="0">
              <a:latin typeface="宋体" pitchFamily="2" charset="-122"/>
            </a:endParaRPr>
          </a:p>
          <a:p>
            <a:pPr lvl="1" eaLnBrk="1" hangingPunct="1"/>
            <a:r>
              <a:rPr lang="zh-CN" altLang="en-US" sz="2000" dirty="0">
                <a:latin typeface="宋体" pitchFamily="2" charset="-122"/>
              </a:rPr>
              <a:t>软件结构包括两部分：</a:t>
            </a:r>
            <a:r>
              <a:rPr lang="zh-CN" altLang="en-US" sz="2000" dirty="0">
                <a:solidFill>
                  <a:srgbClr val="FF0000"/>
                </a:solidFill>
                <a:latin typeface="宋体" pitchFamily="2" charset="-122"/>
              </a:rPr>
              <a:t>程序结构</a:t>
            </a:r>
            <a:r>
              <a:rPr lang="zh-CN" altLang="en-US" sz="2000" dirty="0">
                <a:latin typeface="宋体" pitchFamily="2" charset="-122"/>
              </a:rPr>
              <a:t>和</a:t>
            </a:r>
            <a:r>
              <a:rPr lang="zh-CN" altLang="en-US" sz="2000" dirty="0">
                <a:solidFill>
                  <a:srgbClr val="FF0000"/>
                </a:solidFill>
                <a:latin typeface="宋体" pitchFamily="2" charset="-122"/>
              </a:rPr>
              <a:t>数据结构</a:t>
            </a:r>
            <a:endParaRPr lang="en-US" altLang="zh-CN" sz="2000" dirty="0">
              <a:solidFill>
                <a:srgbClr val="FF0000"/>
              </a:solidFill>
              <a:latin typeface="宋体" pitchFamily="2" charset="-122"/>
            </a:endParaRPr>
          </a:p>
          <a:p>
            <a:pPr lvl="1" eaLnBrk="1" hangingPunct="1"/>
            <a:r>
              <a:rPr lang="zh-CN" altLang="en-US" sz="2000" dirty="0">
                <a:latin typeface="宋体" pitchFamily="2" charset="-122"/>
              </a:rPr>
              <a:t>软件设计的目标之一是导出系统体系结示意图，其作为一个框架，将指导更详细的设计活动。</a:t>
            </a:r>
            <a:endParaRPr lang="en-US" altLang="zh-CN" sz="2000" dirty="0">
              <a:latin typeface="宋体" pitchFamily="2" charset="-122"/>
            </a:endParaRPr>
          </a:p>
          <a:p>
            <a:pPr lvl="1" eaLnBrk="1" hangingPunct="1"/>
            <a:endParaRPr lang="en-US" altLang="zh-CN" dirty="0">
              <a:latin typeface="宋体" pitchFamily="2" charset="-122"/>
            </a:endParaRPr>
          </a:p>
          <a:p>
            <a:pPr lvl="1" eaLnBrk="1" hangingPunct="1"/>
            <a:endParaRPr lang="zh-CN" altLang="zh-CN" dirty="0">
              <a:latin typeface="宋体" pitchFamily="2" charset="-122"/>
            </a:endParaRPr>
          </a:p>
        </p:txBody>
      </p:sp>
      <p:sp>
        <p:nvSpPr>
          <p:cNvPr id="4" name="矩形 3"/>
          <p:cNvSpPr/>
          <p:nvPr/>
        </p:nvSpPr>
        <p:spPr>
          <a:xfrm>
            <a:off x="971600" y="2564904"/>
            <a:ext cx="6840760" cy="461665"/>
          </a:xfrm>
          <a:prstGeom prst="rect">
            <a:avLst/>
          </a:prstGeom>
        </p:spPr>
        <p:txBody>
          <a:bodyPr wrap="square">
            <a:spAutoFit/>
          </a:bodyPr>
          <a:lstStyle/>
          <a:p>
            <a:pPr marL="342900" indent="-342900"/>
            <a:endParaRPr lang="zh-CN" altLang="en-US" sz="2400" b="1" dirty="0">
              <a:effectLst>
                <a:outerShdw blurRad="38100" dist="38100" dir="2700000" algn="tl">
                  <a:srgbClr val="C0C0C0"/>
                </a:outerShdw>
              </a:effectLst>
              <a:latin typeface="Times New Roman" panose="0202050305040509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39" y="1966547"/>
            <a:ext cx="8427427"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5" name="Rectangle 5"/>
          <p:cNvSpPr>
            <a:spLocks noChangeArrowheads="1"/>
          </p:cNvSpPr>
          <p:nvPr/>
        </p:nvSpPr>
        <p:spPr bwMode="black">
          <a:xfrm>
            <a:off x="787875" y="836712"/>
            <a:ext cx="3853962" cy="54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7" rIns="84992" bIns="42497" anchor="ctr">
            <a:spAutoFit/>
          </a:bodyPr>
          <a:lstStyle>
            <a:lvl1pPr algn="l">
              <a:lnSpc>
                <a:spcPct val="90000"/>
              </a:lnSpc>
              <a:defRPr sz="4000" b="1">
                <a:solidFill>
                  <a:srgbClr val="0066FF"/>
                </a:solidFill>
                <a:latin typeface="Arial Narrow" panose="020B0606020202030204" pitchFamily="34" charset="0"/>
              </a:defRPr>
            </a:lvl1pPr>
            <a:lvl2pPr algn="l">
              <a:lnSpc>
                <a:spcPct val="90000"/>
              </a:lnSpc>
              <a:defRPr sz="4000" b="1">
                <a:solidFill>
                  <a:srgbClr val="0066FF"/>
                </a:solidFill>
                <a:latin typeface="Arial Narrow" panose="020B0606020202030204" pitchFamily="34" charset="0"/>
              </a:defRPr>
            </a:lvl2pPr>
            <a:lvl3pPr algn="l">
              <a:lnSpc>
                <a:spcPct val="90000"/>
              </a:lnSpc>
              <a:defRPr sz="4000" b="1">
                <a:solidFill>
                  <a:srgbClr val="0066FF"/>
                </a:solidFill>
                <a:latin typeface="Arial Narrow" panose="020B0606020202030204" pitchFamily="34" charset="0"/>
              </a:defRPr>
            </a:lvl3pPr>
            <a:lvl4pPr algn="l">
              <a:lnSpc>
                <a:spcPct val="90000"/>
              </a:lnSpc>
              <a:defRPr sz="4000" b="1">
                <a:solidFill>
                  <a:srgbClr val="0066FF"/>
                </a:solidFill>
                <a:latin typeface="Arial Narrow" panose="020B0606020202030204" pitchFamily="34" charset="0"/>
              </a:defRPr>
            </a:lvl4pPr>
            <a:lvl5pPr algn="l">
              <a:lnSpc>
                <a:spcPct val="90000"/>
              </a:lnSpc>
              <a:defRPr sz="4000" b="1">
                <a:solidFill>
                  <a:srgbClr val="0066FF"/>
                </a:solidFill>
                <a:latin typeface="Arial Narrow" panose="020B0606020202030204" pitchFamily="34" charset="0"/>
              </a:defRPr>
            </a:lvl5pPr>
            <a:lvl6pPr marL="457200" eaLnBrk="0" fontAlgn="base" hangingPunct="0">
              <a:lnSpc>
                <a:spcPct val="90000"/>
              </a:lnSpc>
              <a:spcBef>
                <a:spcPct val="0"/>
              </a:spcBef>
              <a:spcAft>
                <a:spcPct val="0"/>
              </a:spcAft>
              <a:defRPr sz="4000" b="1">
                <a:solidFill>
                  <a:srgbClr val="0066FF"/>
                </a:solidFill>
                <a:latin typeface="Arial Narrow" panose="020B0606020202030204" pitchFamily="34" charset="0"/>
              </a:defRPr>
            </a:lvl6pPr>
            <a:lvl7pPr marL="914400" eaLnBrk="0" fontAlgn="base" hangingPunct="0">
              <a:lnSpc>
                <a:spcPct val="90000"/>
              </a:lnSpc>
              <a:spcBef>
                <a:spcPct val="0"/>
              </a:spcBef>
              <a:spcAft>
                <a:spcPct val="0"/>
              </a:spcAft>
              <a:defRPr sz="4000" b="1">
                <a:solidFill>
                  <a:srgbClr val="0066FF"/>
                </a:solidFill>
                <a:latin typeface="Arial Narrow" panose="020B0606020202030204" pitchFamily="34" charset="0"/>
              </a:defRPr>
            </a:lvl7pPr>
            <a:lvl8pPr marL="1371600" eaLnBrk="0" fontAlgn="base" hangingPunct="0">
              <a:lnSpc>
                <a:spcPct val="90000"/>
              </a:lnSpc>
              <a:spcBef>
                <a:spcPct val="0"/>
              </a:spcBef>
              <a:spcAft>
                <a:spcPct val="0"/>
              </a:spcAft>
              <a:defRPr sz="4000" b="1">
                <a:solidFill>
                  <a:srgbClr val="0066FF"/>
                </a:solidFill>
                <a:latin typeface="Arial Narrow" panose="020B0606020202030204" pitchFamily="34" charset="0"/>
              </a:defRPr>
            </a:lvl8pPr>
            <a:lvl9pPr marL="1828800" eaLnBrk="0" fontAlgn="base" hangingPunct="0">
              <a:lnSpc>
                <a:spcPct val="90000"/>
              </a:lnSpc>
              <a:spcBef>
                <a:spcPct val="0"/>
              </a:spcBef>
              <a:spcAft>
                <a:spcPct val="0"/>
              </a:spcAft>
              <a:defRPr sz="4000" b="1">
                <a:solidFill>
                  <a:srgbClr val="0066FF"/>
                </a:solidFill>
                <a:latin typeface="Arial Narrow" panose="020B0606020202030204" pitchFamily="34" charset="0"/>
              </a:defRPr>
            </a:lvl9pPr>
          </a:lstStyle>
          <a:p>
            <a:r>
              <a:rPr lang="zh-CN" altLang="en-US" sz="3325" dirty="0">
                <a:solidFill>
                  <a:srgbClr val="FB3146"/>
                </a:solidFill>
                <a:effectLst>
                  <a:outerShdw blurRad="38100" dist="38100" dir="2700000" algn="tl">
                    <a:srgbClr val="C0C0C0"/>
                  </a:outerShdw>
                </a:effectLst>
                <a:latin typeface="Times New Roman" panose="02020503050405090304" pitchFamily="18" charset="0"/>
              </a:rPr>
              <a:t>一．软件体系结构</a:t>
            </a:r>
          </a:p>
        </p:txBody>
      </p:sp>
      <p:graphicFrame>
        <p:nvGraphicFramePr>
          <p:cNvPr id="404486" name="Object 6"/>
          <p:cNvGraphicFramePr>
            <a:graphicFrameLocks noChangeAspect="1"/>
          </p:cNvGraphicFramePr>
          <p:nvPr/>
        </p:nvGraphicFramePr>
        <p:xfrm>
          <a:off x="6964974" y="263769"/>
          <a:ext cx="2179026" cy="1307123"/>
        </p:xfrm>
        <a:graphic>
          <a:graphicData uri="http://schemas.openxmlformats.org/presentationml/2006/ole">
            <mc:AlternateContent xmlns:mc="http://schemas.openxmlformats.org/markup-compatibility/2006">
              <mc:Choice xmlns:v="urn:schemas-microsoft-com:vml" Requires="v">
                <p:oleObj name="Clip" r:id="rId3" imgW="10791825" imgH="5257800" progId="MS_ClipArt_Gallery.2">
                  <p:embed/>
                </p:oleObj>
              </mc:Choice>
              <mc:Fallback>
                <p:oleObj name="Clip" r:id="rId3" imgW="10791825" imgH="5257800"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974" y="263769"/>
                        <a:ext cx="2179026" cy="130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1554"/>
            <a:ext cx="9144000" cy="471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507" name="Rectangle 3"/>
          <p:cNvSpPr>
            <a:spLocks noGrp="1" noChangeArrowheads="1"/>
          </p:cNvSpPr>
          <p:nvPr>
            <p:ph type="title"/>
          </p:nvPr>
        </p:nvSpPr>
        <p:spPr>
          <a:xfrm>
            <a:off x="773723" y="211668"/>
            <a:ext cx="2971800" cy="540727"/>
          </a:xfrm>
        </p:spPr>
        <p:txBody>
          <a:bodyPr/>
          <a:lstStyle/>
          <a:p>
            <a:r>
              <a:rPr lang="zh-CN" altLang="en-US" sz="3325" dirty="0">
                <a:solidFill>
                  <a:srgbClr val="FB3146"/>
                </a:solidFill>
                <a:effectLst>
                  <a:outerShdw blurRad="38100" dist="38100" dir="2700000" algn="tl">
                    <a:srgbClr val="C0C0C0"/>
                  </a:outerShdw>
                </a:effectLst>
                <a:latin typeface="Times New Roman" panose="02020503050405090304" pitchFamily="18" charset="0"/>
                <a:ea typeface="宋体" pitchFamily="2" charset="-122"/>
              </a:rPr>
              <a:t>二．程序结构</a:t>
            </a:r>
            <a:endParaRPr lang="zh-CN" altLang="en-US" dirty="0">
              <a:solidFill>
                <a:srgbClr val="FB3146"/>
              </a:solidFill>
              <a:effectLst>
                <a:outerShdw blurRad="38100" dist="38100" dir="2700000" algn="tl">
                  <a:srgbClr val="C0C0C0"/>
                </a:outerShdw>
              </a:effectLst>
              <a:latin typeface="Times New Roman" panose="02020503050405090304" pitchFamily="18" charset="0"/>
              <a:ea typeface="宋体" pitchFamily="2" charset="-122"/>
            </a:endParaRPr>
          </a:p>
        </p:txBody>
      </p:sp>
      <p:sp>
        <p:nvSpPr>
          <p:cNvPr id="405508" name="Rectangle 4"/>
          <p:cNvSpPr>
            <a:spLocks noGrp="1" noChangeArrowheads="1"/>
          </p:cNvSpPr>
          <p:nvPr>
            <p:ph type="body" idx="1"/>
          </p:nvPr>
        </p:nvSpPr>
        <p:spPr>
          <a:xfrm>
            <a:off x="773723" y="967154"/>
            <a:ext cx="7848600" cy="893885"/>
          </a:xfrm>
        </p:spPr>
        <p:txBody>
          <a:bodyPr/>
          <a:lstStyle/>
          <a:p>
            <a:pPr marL="316230" indent="-316230">
              <a:lnSpc>
                <a:spcPct val="100000"/>
              </a:lnSpc>
              <a:buNone/>
            </a:pPr>
            <a:r>
              <a:rPr lang="zh-CN" altLang="en-US" sz="2955" b="1" dirty="0">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955" b="1" dirty="0">
                <a:effectLst>
                  <a:outerShdw blurRad="38100" dist="38100" dir="2700000" algn="tl">
                    <a:srgbClr val="C0C0C0"/>
                  </a:outerShdw>
                </a:effectLst>
                <a:latin typeface="宋体" pitchFamily="2" charset="-122"/>
                <a:ea typeface="宋体" pitchFamily="2" charset="-122"/>
              </a:rPr>
              <a:t>程序结构（控制层次）表明了程序各个部件</a:t>
            </a:r>
            <a:r>
              <a:rPr lang="en-US" altLang="zh-CN" sz="2955" b="1" dirty="0">
                <a:effectLst>
                  <a:outerShdw blurRad="38100" dist="38100" dir="2700000" algn="tl">
                    <a:srgbClr val="C0C0C0"/>
                  </a:outerShdw>
                </a:effectLst>
                <a:latin typeface="宋体" pitchFamily="2" charset="-122"/>
                <a:ea typeface="宋体" pitchFamily="2" charset="-122"/>
              </a:rPr>
              <a:t>(</a:t>
            </a:r>
            <a:r>
              <a:rPr lang="zh-CN" altLang="en-US" sz="2955" b="1" dirty="0">
                <a:effectLst>
                  <a:outerShdw blurRad="38100" dist="38100" dir="2700000" algn="tl">
                    <a:srgbClr val="C0C0C0"/>
                  </a:outerShdw>
                </a:effectLst>
                <a:latin typeface="宋体" pitchFamily="2" charset="-122"/>
                <a:ea typeface="宋体" pitchFamily="2" charset="-122"/>
              </a:rPr>
              <a:t>模块</a:t>
            </a:r>
            <a:r>
              <a:rPr lang="en-US" altLang="zh-CN" sz="2955" b="1" dirty="0">
                <a:effectLst>
                  <a:outerShdw blurRad="38100" dist="38100" dir="2700000" algn="tl">
                    <a:srgbClr val="C0C0C0"/>
                  </a:outerShdw>
                </a:effectLst>
                <a:latin typeface="宋体" pitchFamily="2" charset="-122"/>
                <a:ea typeface="宋体" pitchFamily="2" charset="-122"/>
              </a:rPr>
              <a:t>)</a:t>
            </a:r>
            <a:r>
              <a:rPr lang="zh-CN" altLang="en-US" sz="2955" b="1" dirty="0">
                <a:effectLst>
                  <a:outerShdw blurRad="38100" dist="38100" dir="2700000" algn="tl">
                    <a:srgbClr val="C0C0C0"/>
                  </a:outerShdw>
                </a:effectLst>
                <a:latin typeface="宋体" pitchFamily="2" charset="-122"/>
                <a:ea typeface="宋体" pitchFamily="2" charset="-122"/>
              </a:rPr>
              <a:t>的</a:t>
            </a:r>
            <a:r>
              <a:rPr lang="zh-CN" altLang="en-US" sz="2955" b="1" dirty="0">
                <a:solidFill>
                  <a:srgbClr val="FB3146"/>
                </a:solidFill>
                <a:effectLst>
                  <a:outerShdw blurRad="38100" dist="38100" dir="2700000" algn="tl">
                    <a:srgbClr val="C0C0C0"/>
                  </a:outerShdw>
                </a:effectLst>
                <a:latin typeface="宋体" pitchFamily="2" charset="-122"/>
                <a:ea typeface="宋体" pitchFamily="2" charset="-122"/>
              </a:rPr>
              <a:t>组织</a:t>
            </a:r>
            <a:r>
              <a:rPr lang="zh-CN" altLang="en-US" sz="2955" b="1" dirty="0">
                <a:effectLst>
                  <a:outerShdw blurRad="38100" dist="38100" dir="2700000" algn="tl">
                    <a:srgbClr val="C0C0C0"/>
                  </a:outerShdw>
                </a:effectLst>
                <a:latin typeface="宋体" pitchFamily="2" charset="-122"/>
                <a:ea typeface="宋体" pitchFamily="2" charset="-122"/>
              </a:rPr>
              <a:t>情况。</a:t>
            </a:r>
            <a:r>
              <a:rPr lang="zh-CN" altLang="en-US" b="1" dirty="0">
                <a:effectLst>
                  <a:outerShdw blurRad="38100" dist="38100" dir="2700000" algn="tl">
                    <a:srgbClr val="C0C0C0"/>
                  </a:outerShdw>
                </a:effectLst>
                <a:latin typeface="Times New Roman" panose="02020503050405090304" pitchFamily="18" charset="0"/>
                <a:ea typeface="仿宋_GB2312" pitchFamily="49" charset="-122"/>
              </a:rPr>
              <a:t> </a:t>
            </a:r>
          </a:p>
        </p:txBody>
      </p:sp>
    </p:spTree>
  </p:cSld>
  <p:clrMapOvr>
    <a:masterClrMapping/>
  </p:clrMapOvr>
  <p:transition>
    <p:strips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idx="4294967295"/>
          </p:nvPr>
        </p:nvSpPr>
        <p:spPr/>
        <p:txBody>
          <a:bodyPr/>
          <a:lstStyle/>
          <a:p>
            <a:pPr eaLnBrk="1" hangingPunct="1"/>
            <a:r>
              <a:rPr lang="en-US" altLang="zh-CN">
                <a:latin typeface="宋体" pitchFamily="2" charset="-122"/>
              </a:rPr>
              <a:t>7.1 </a:t>
            </a:r>
            <a:r>
              <a:rPr lang="zh-CN" altLang="zh-CN">
                <a:latin typeface="宋体" pitchFamily="2" charset="-122"/>
              </a:rPr>
              <a:t>软件设计</a:t>
            </a:r>
          </a:p>
        </p:txBody>
      </p:sp>
      <p:sp>
        <p:nvSpPr>
          <p:cNvPr id="7171" name="内容占位符 2"/>
          <p:cNvSpPr>
            <a:spLocks noGrp="1"/>
          </p:cNvSpPr>
          <p:nvPr>
            <p:ph idx="4294967295"/>
          </p:nvPr>
        </p:nvSpPr>
        <p:spPr/>
        <p:txBody>
          <a:bodyPr/>
          <a:lstStyle/>
          <a:p>
            <a:pPr eaLnBrk="1" hangingPunct="1"/>
            <a:r>
              <a:rPr lang="zh-CN" altLang="zh-CN" b="1">
                <a:solidFill>
                  <a:srgbClr val="FB3146"/>
                </a:solidFill>
                <a:latin typeface="宋体" pitchFamily="2" charset="-122"/>
              </a:rPr>
              <a:t>软件设计的任务</a:t>
            </a:r>
          </a:p>
          <a:p>
            <a:pPr lvl="1" eaLnBrk="1" hangingPunct="1"/>
            <a:r>
              <a:rPr lang="zh-CN" altLang="zh-CN">
                <a:latin typeface="宋体" pitchFamily="2" charset="-122"/>
              </a:rPr>
              <a:t>问题结构</a:t>
            </a:r>
            <a:r>
              <a:rPr lang="en-US" altLang="zh-CN">
                <a:latin typeface="宋体" pitchFamily="2" charset="-122"/>
              </a:rPr>
              <a:t>(</a:t>
            </a:r>
            <a:r>
              <a:rPr lang="zh-CN" altLang="zh-CN">
                <a:latin typeface="宋体" pitchFamily="2" charset="-122"/>
              </a:rPr>
              <a:t>软件需求</a:t>
            </a:r>
            <a:r>
              <a:rPr lang="en-US" altLang="zh-CN">
                <a:latin typeface="宋体" pitchFamily="2" charset="-122"/>
              </a:rPr>
              <a:t>)      </a:t>
            </a:r>
            <a:r>
              <a:rPr lang="zh-CN" altLang="zh-CN">
                <a:latin typeface="宋体" pitchFamily="2" charset="-122"/>
              </a:rPr>
              <a:t>软件结构</a:t>
            </a:r>
          </a:p>
          <a:p>
            <a:pPr lvl="1" eaLnBrk="1" hangingPunct="1"/>
            <a:r>
              <a:rPr lang="zh-CN" altLang="zh-CN">
                <a:latin typeface="宋体" pitchFamily="2" charset="-122"/>
              </a:rPr>
              <a:t>从软件需求规格说明书出发，形成软件的具体设计方案。</a:t>
            </a:r>
          </a:p>
          <a:p>
            <a:pPr eaLnBrk="1" hangingPunct="1"/>
            <a:endParaRPr lang="zh-CN" altLang="zh-CN">
              <a:latin typeface="宋体" pitchFamily="2" charset="-122"/>
            </a:endParaRPr>
          </a:p>
        </p:txBody>
      </p:sp>
      <p:sp>
        <p:nvSpPr>
          <p:cNvPr id="7172" name="AutoShape 6"/>
          <p:cNvSpPr>
            <a:spLocks noChangeArrowheads="1"/>
          </p:cNvSpPr>
          <p:nvPr/>
        </p:nvSpPr>
        <p:spPr bwMode="auto">
          <a:xfrm>
            <a:off x="4643438" y="2636838"/>
            <a:ext cx="847725" cy="304800"/>
          </a:xfrm>
          <a:prstGeom prst="rightArrow">
            <a:avLst>
              <a:gd name="adj1" fmla="val 50000"/>
              <a:gd name="adj2" fmla="val 69531"/>
            </a:avLst>
          </a:prstGeom>
          <a:solidFill>
            <a:schemeClr val="tx2"/>
          </a:solidFill>
          <a:ln w="12700">
            <a:solidFill>
              <a:schemeClr val="tx1"/>
            </a:solidFill>
            <a:miter lim="800000"/>
          </a:ln>
          <a:effectLst>
            <a:outerShdw dist="107763" dir="2700000" algn="ctr" rotWithShape="0">
              <a:schemeClr val="bg2"/>
            </a:outerShdw>
          </a:effectLst>
        </p:spPr>
        <p:txBody>
          <a:bodyPr wrap="none" anchor="ct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endParaRPr lang="zh-CN" altLang="zh-CN" sz="1800"/>
          </a:p>
        </p:txBody>
      </p:sp>
      <p:pic>
        <p:nvPicPr>
          <p:cNvPr id="7173" name="Text Box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1968500"/>
            <a:ext cx="1414463"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41" y="901600"/>
            <a:ext cx="8162701" cy="470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8819" name="Rectangle 3"/>
          <p:cNvSpPr>
            <a:spLocks noGrp="1" noChangeArrowheads="1"/>
          </p:cNvSpPr>
          <p:nvPr>
            <p:ph type="title" idx="4294967295"/>
          </p:nvPr>
        </p:nvSpPr>
        <p:spPr>
          <a:xfrm>
            <a:off x="611560" y="116632"/>
            <a:ext cx="3323492" cy="489438"/>
          </a:xfrm>
        </p:spPr>
        <p:txBody>
          <a:bodyPr/>
          <a:lstStyle/>
          <a:p>
            <a:r>
              <a:rPr lang="zh-CN" altLang="en-US" sz="2955" dirty="0">
                <a:solidFill>
                  <a:srgbClr val="FB3146"/>
                </a:solidFill>
                <a:effectLst>
                  <a:outerShdw blurRad="38100" dist="38100" dir="2700000" algn="tl">
                    <a:srgbClr val="C0C0C0"/>
                  </a:outerShdw>
                </a:effectLst>
                <a:latin typeface="Times New Roman" panose="02020503050405090304" pitchFamily="18" charset="0"/>
                <a:ea typeface="宋体" pitchFamily="2" charset="-122"/>
              </a:rPr>
              <a:t>程序的结构图例子</a:t>
            </a:r>
            <a:endParaRPr lang="zh-CN" altLang="en-US" dirty="0">
              <a:solidFill>
                <a:srgbClr val="FB3146"/>
              </a:solidFill>
              <a:effectLst>
                <a:outerShdw blurRad="38100" dist="38100" dir="2700000" algn="tl">
                  <a:srgbClr val="C0C0C0"/>
                </a:outerShdw>
              </a:effectLst>
              <a:latin typeface="Times New Roman" panose="02020503050405090304" pitchFamily="18" charset="0"/>
              <a:ea typeface="宋体" pitchFamily="2" charset="-122"/>
            </a:endParaRPr>
          </a:p>
        </p:txBody>
      </p:sp>
      <p:sp>
        <p:nvSpPr>
          <p:cNvPr id="3" name="文本框 2">
            <a:extLst>
              <a:ext uri="{FF2B5EF4-FFF2-40B4-BE49-F238E27FC236}">
                <a16:creationId xmlns:a16="http://schemas.microsoft.com/office/drawing/2014/main" id="{759644A0-9BBC-4437-EBCF-3AD3E169CA41}"/>
              </a:ext>
            </a:extLst>
          </p:cNvPr>
          <p:cNvSpPr txBox="1"/>
          <p:nvPr/>
        </p:nvSpPr>
        <p:spPr>
          <a:xfrm>
            <a:off x="251520" y="5444882"/>
            <a:ext cx="8640960" cy="369332"/>
          </a:xfrm>
          <a:prstGeom prst="rect">
            <a:avLst/>
          </a:prstGeom>
          <a:noFill/>
        </p:spPr>
        <p:txBody>
          <a:bodyPr wrap="square">
            <a:spAutoFit/>
          </a:bodyPr>
          <a:lstStyle/>
          <a:p>
            <a:r>
              <a:rPr lang="zh-CN" altLang="en-US" b="0" i="0" u="none" strike="noStrike" dirty="0">
                <a:solidFill>
                  <a:srgbClr val="333333"/>
                </a:solidFill>
                <a:effectLst/>
                <a:latin typeface="PingFang SC" panose="020B0400000000000000" pitchFamily="34" charset="-122"/>
                <a:ea typeface="PingFang SC" panose="020B0400000000000000" pitchFamily="34" charset="-122"/>
              </a:rPr>
              <a:t>扇入：是指直接调用该模块的上级模块的个数。扇入大表示模块的复用程序高。</a:t>
            </a:r>
            <a:endParaRPr lang="en-US" altLang="zh-CN" b="0" i="0" u="none" strike="noStrike" dirty="0">
              <a:solidFill>
                <a:srgbClr val="333333"/>
              </a:solidFill>
              <a:effectLst/>
              <a:latin typeface="PingFang SC" panose="020B0400000000000000" pitchFamily="34" charset="-122"/>
              <a:ea typeface="PingFang SC" panose="020B0400000000000000" pitchFamily="34" charset="-122"/>
            </a:endParaRPr>
          </a:p>
        </p:txBody>
      </p:sp>
      <p:sp>
        <p:nvSpPr>
          <p:cNvPr id="5" name="文本框 4">
            <a:extLst>
              <a:ext uri="{FF2B5EF4-FFF2-40B4-BE49-F238E27FC236}">
                <a16:creationId xmlns:a16="http://schemas.microsoft.com/office/drawing/2014/main" id="{DE5D0453-0231-7BC4-FF20-E955F811DB57}"/>
              </a:ext>
            </a:extLst>
          </p:cNvPr>
          <p:cNvSpPr txBox="1"/>
          <p:nvPr/>
        </p:nvSpPr>
        <p:spPr>
          <a:xfrm>
            <a:off x="251520" y="5959988"/>
            <a:ext cx="8496944" cy="646331"/>
          </a:xfrm>
          <a:prstGeom prst="rect">
            <a:avLst/>
          </a:prstGeom>
          <a:noFill/>
        </p:spPr>
        <p:txBody>
          <a:bodyPr wrap="square">
            <a:spAutoFit/>
          </a:bodyPr>
          <a:lstStyle/>
          <a:p>
            <a:r>
              <a:rPr lang="zh-CN" altLang="en-US" b="0" i="0" u="none" strike="noStrike" dirty="0">
                <a:solidFill>
                  <a:srgbClr val="333333"/>
                </a:solidFill>
                <a:effectLst/>
                <a:latin typeface="PingFang SC" panose="020B0400000000000000" pitchFamily="34" charset="-122"/>
                <a:ea typeface="PingFang SC" panose="020B0400000000000000" pitchFamily="34" charset="-122"/>
              </a:rPr>
              <a:t>扇出：是指该模块直接调用的下级模块的个数。扇出大表示模块的复杂度高，需要控制和协调过多的下级模块。</a:t>
            </a:r>
            <a:endParaRPr lang="en-US" altLang="zh-CN" b="0" i="0" u="none" strike="noStrike" dirty="0">
              <a:solidFill>
                <a:srgbClr val="333333"/>
              </a:solidFill>
              <a:effectLst/>
              <a:latin typeface="PingFang SC" panose="020B0400000000000000" pitchFamily="34" charset="-122"/>
              <a:ea typeface="PingFang SC" panose="020B0400000000000000" pitchFamily="34" charset="-122"/>
            </a:endParaRPr>
          </a:p>
        </p:txBody>
      </p:sp>
    </p:spTree>
  </p:cSld>
  <p:clrMapOvr>
    <a:masterClrMapping/>
  </p:clrMapOvr>
  <p:transition>
    <p:pull dir="l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247650" y="173990"/>
            <a:ext cx="8727440" cy="64884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body" idx="1"/>
          </p:nvPr>
        </p:nvSpPr>
        <p:spPr>
          <a:xfrm>
            <a:off x="674767" y="918449"/>
            <a:ext cx="2990850" cy="540727"/>
          </a:xfrm>
        </p:spPr>
        <p:txBody>
          <a:bodyPr/>
          <a:lstStyle/>
          <a:p>
            <a:pPr marL="316230" indent="-316230">
              <a:buNone/>
            </a:pPr>
            <a:r>
              <a:rPr lang="zh-CN" altLang="en-US" sz="3325" b="1" dirty="0">
                <a:solidFill>
                  <a:srgbClr val="FB3146"/>
                </a:solidFill>
                <a:effectLst>
                  <a:outerShdw blurRad="38100" dist="38100" dir="2700000" algn="tl">
                    <a:srgbClr val="C0C0C0"/>
                  </a:outerShdw>
                </a:effectLst>
                <a:latin typeface="宋体" pitchFamily="2" charset="-122"/>
                <a:ea typeface="宋体" pitchFamily="2" charset="-122"/>
              </a:rPr>
              <a:t>三</a:t>
            </a:r>
            <a:r>
              <a:rPr lang="en-US" altLang="zh-CN" sz="3325" b="1" dirty="0">
                <a:solidFill>
                  <a:srgbClr val="FB3146"/>
                </a:solidFill>
                <a:effectLst>
                  <a:outerShdw blurRad="38100" dist="38100" dir="2700000" algn="tl">
                    <a:srgbClr val="C0C0C0"/>
                  </a:outerShdw>
                </a:effectLst>
                <a:latin typeface="宋体" pitchFamily="2" charset="-122"/>
                <a:ea typeface="宋体" pitchFamily="2" charset="-122"/>
              </a:rPr>
              <a:t>. </a:t>
            </a:r>
            <a:r>
              <a:rPr lang="zh-CN" altLang="en-US" sz="3325" b="1" dirty="0">
                <a:solidFill>
                  <a:srgbClr val="FB3146"/>
                </a:solidFill>
                <a:effectLst>
                  <a:outerShdw blurRad="38100" dist="38100" dir="2700000" algn="tl">
                    <a:srgbClr val="C0C0C0"/>
                  </a:outerShdw>
                </a:effectLst>
                <a:latin typeface="宋体" pitchFamily="2" charset="-122"/>
                <a:ea typeface="宋体" pitchFamily="2" charset="-122"/>
              </a:rPr>
              <a:t>数据结构</a:t>
            </a:r>
          </a:p>
        </p:txBody>
      </p:sp>
      <p:sp>
        <p:nvSpPr>
          <p:cNvPr id="467973" name="Rectangle 5"/>
          <p:cNvSpPr>
            <a:spLocks noChangeArrowheads="1"/>
          </p:cNvSpPr>
          <p:nvPr/>
        </p:nvSpPr>
        <p:spPr bwMode="auto">
          <a:xfrm>
            <a:off x="646967" y="2184260"/>
            <a:ext cx="7850066" cy="3344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eaLnBrk="1" hangingPunct="1">
              <a:lnSpc>
                <a:spcPct val="150000"/>
              </a:lnSpc>
            </a:pPr>
            <a:r>
              <a:rPr lang="zh-CN" altLang="en-US" sz="2400" dirty="0"/>
              <a:t>       数据结构是数据的各个元素之间的逻辑关系的一种表示。</a:t>
            </a:r>
            <a:r>
              <a:rPr lang="zh-CN" altLang="en-US" sz="2400" dirty="0">
                <a:solidFill>
                  <a:srgbClr val="FF0000"/>
                </a:solidFill>
              </a:rPr>
              <a:t>数据结构设计应确定数据的组织、存取方式、相关程度以及信息的不同处理方法。</a:t>
            </a:r>
          </a:p>
          <a:p>
            <a:pPr algn="l" eaLnBrk="1" hangingPunct="1">
              <a:lnSpc>
                <a:spcPct val="150000"/>
              </a:lnSpc>
            </a:pPr>
            <a:r>
              <a:rPr lang="zh-CN" altLang="en-US" sz="2400" dirty="0"/>
              <a:t>      数据结构的组织方法和复杂程度可以灵活多样，但典型的数据结构种类是有限的，它们是构成一些更复杂结构的基本构件块。 </a:t>
            </a:r>
          </a:p>
        </p:txBody>
      </p:sp>
    </p:spTree>
  </p:cSld>
  <p:clrMapOvr>
    <a:masterClrMapping/>
  </p:clrMapOvr>
  <p:transition>
    <p:pull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body" sz="half" idx="1"/>
          </p:nvPr>
        </p:nvSpPr>
        <p:spPr>
          <a:xfrm>
            <a:off x="323528" y="-20943"/>
            <a:ext cx="3590192" cy="540727"/>
          </a:xfrm>
        </p:spPr>
        <p:txBody>
          <a:bodyPr/>
          <a:lstStyle/>
          <a:p>
            <a:pPr marL="316230" indent="-316230">
              <a:buNone/>
            </a:pPr>
            <a:r>
              <a:rPr lang="zh-CN" altLang="en-US" sz="3325" b="1" dirty="0">
                <a:solidFill>
                  <a:srgbClr val="FB3146"/>
                </a:solidFill>
                <a:effectLst>
                  <a:outerShdw blurRad="38100" dist="38100" dir="2700000" algn="tl">
                    <a:srgbClr val="C0C0C0"/>
                  </a:outerShdw>
                </a:effectLst>
                <a:latin typeface="宋体" pitchFamily="2" charset="-122"/>
                <a:ea typeface="宋体" pitchFamily="2" charset="-122"/>
              </a:rPr>
              <a:t>三</a:t>
            </a:r>
            <a:r>
              <a:rPr lang="en-US" altLang="zh-CN" sz="3325" b="1" dirty="0">
                <a:solidFill>
                  <a:srgbClr val="FB3146"/>
                </a:solidFill>
                <a:effectLst>
                  <a:outerShdw blurRad="38100" dist="38100" dir="2700000" algn="tl">
                    <a:srgbClr val="C0C0C0"/>
                  </a:outerShdw>
                </a:effectLst>
                <a:latin typeface="宋体" pitchFamily="2" charset="-122"/>
                <a:ea typeface="宋体" pitchFamily="2" charset="-122"/>
              </a:rPr>
              <a:t>. </a:t>
            </a:r>
            <a:r>
              <a:rPr lang="zh-CN" altLang="en-US" sz="3325" b="1" dirty="0">
                <a:solidFill>
                  <a:srgbClr val="FB3146"/>
                </a:solidFill>
                <a:effectLst>
                  <a:outerShdw blurRad="38100" dist="38100" dir="2700000" algn="tl">
                    <a:srgbClr val="C0C0C0"/>
                  </a:outerShdw>
                </a:effectLst>
                <a:latin typeface="宋体" pitchFamily="2" charset="-122"/>
                <a:ea typeface="宋体" pitchFamily="2" charset="-122"/>
              </a:rPr>
              <a:t>数据结构</a:t>
            </a:r>
          </a:p>
        </p:txBody>
      </p:sp>
      <p:sp>
        <p:nvSpPr>
          <p:cNvPr id="468996" name="Rectangle 4"/>
          <p:cNvSpPr>
            <a:spLocks noChangeArrowheads="1"/>
          </p:cNvSpPr>
          <p:nvPr/>
        </p:nvSpPr>
        <p:spPr bwMode="auto">
          <a:xfrm>
            <a:off x="650631" y="3374021"/>
            <a:ext cx="7850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eaLnBrk="1" hangingPunct="1"/>
            <a:r>
              <a:rPr lang="zh-CN" altLang="en-US"/>
              <a:t>       </a:t>
            </a:r>
          </a:p>
        </p:txBody>
      </p:sp>
      <p:graphicFrame>
        <p:nvGraphicFramePr>
          <p:cNvPr id="469002" name="Object 10"/>
          <p:cNvGraphicFramePr>
            <a:graphicFrameLocks noGrp="1" noChangeAspect="1"/>
          </p:cNvGraphicFramePr>
          <p:nvPr>
            <p:ph sz="half" idx="2"/>
          </p:nvPr>
        </p:nvGraphicFramePr>
        <p:xfrm>
          <a:off x="0" y="756139"/>
          <a:ext cx="9144000" cy="5838092"/>
        </p:xfrm>
        <a:graphic>
          <a:graphicData uri="http://schemas.openxmlformats.org/presentationml/2006/ole">
            <mc:AlternateContent xmlns:mc="http://schemas.openxmlformats.org/markup-compatibility/2006">
              <mc:Choice xmlns:v="urn:schemas-microsoft-com:vml" Requires="v">
                <p:oleObj name="Image" r:id="rId2" imgW="10350500" imgH="6527800" progId="Photoshop.Image.5">
                  <p:embed/>
                </p:oleObj>
              </mc:Choice>
              <mc:Fallback>
                <p:oleObj name="Image" r:id="rId2" imgW="10350500" imgH="6527800" progId="Photoshop.Image.5">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56139"/>
                        <a:ext cx="9144000" cy="583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prstDash val="solid"/>
                            <a:miter lim="800000"/>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spTree>
  </p:cSld>
  <p:clrMapOvr>
    <a:masterClrMapping/>
  </p:clrMapOvr>
  <p:transition>
    <p:pull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3"/>
          <a:stretch>
            <a:fillRect/>
          </a:stretch>
        </p:blipFill>
        <p:spPr>
          <a:xfrm>
            <a:off x="35560" y="260985"/>
            <a:ext cx="8911590" cy="5052060"/>
          </a:xfrm>
          <a:prstGeom prst="rect">
            <a:avLst/>
          </a:prstGeom>
        </p:spPr>
      </p:pic>
      <p:pic>
        <p:nvPicPr>
          <p:cNvPr id="8" name="图片 7"/>
          <p:cNvPicPr>
            <a:picLocks noChangeAspect="1"/>
          </p:cNvPicPr>
          <p:nvPr/>
        </p:nvPicPr>
        <p:blipFill>
          <a:blip r:embed="rId4"/>
          <a:stretch>
            <a:fillRect/>
          </a:stretch>
        </p:blipFill>
        <p:spPr>
          <a:xfrm>
            <a:off x="1403985" y="4221480"/>
            <a:ext cx="7683500" cy="2286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10" name="Rectangle 14"/>
          <p:cNvSpPr>
            <a:spLocks noChangeArrowheads="1"/>
          </p:cNvSpPr>
          <p:nvPr/>
        </p:nvSpPr>
        <p:spPr bwMode="black">
          <a:xfrm>
            <a:off x="542925" y="242298"/>
            <a:ext cx="3389435" cy="54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7" rIns="84992" bIns="42497" anchor="ctr">
            <a:spAutoFit/>
          </a:bodyPr>
          <a:lstStyle>
            <a:lvl1pPr algn="l">
              <a:lnSpc>
                <a:spcPct val="90000"/>
              </a:lnSpc>
              <a:defRPr sz="4000" b="1">
                <a:solidFill>
                  <a:srgbClr val="0066FF"/>
                </a:solidFill>
                <a:latin typeface="Arial Narrow" panose="020B0606020202030204" pitchFamily="34" charset="0"/>
              </a:defRPr>
            </a:lvl1pPr>
            <a:lvl2pPr algn="l">
              <a:lnSpc>
                <a:spcPct val="90000"/>
              </a:lnSpc>
              <a:defRPr sz="4000" b="1">
                <a:solidFill>
                  <a:srgbClr val="0066FF"/>
                </a:solidFill>
                <a:latin typeface="Arial Narrow" panose="020B0606020202030204" pitchFamily="34" charset="0"/>
              </a:defRPr>
            </a:lvl2pPr>
            <a:lvl3pPr algn="l">
              <a:lnSpc>
                <a:spcPct val="90000"/>
              </a:lnSpc>
              <a:defRPr sz="4000" b="1">
                <a:solidFill>
                  <a:srgbClr val="0066FF"/>
                </a:solidFill>
                <a:latin typeface="Arial Narrow" panose="020B0606020202030204" pitchFamily="34" charset="0"/>
              </a:defRPr>
            </a:lvl3pPr>
            <a:lvl4pPr algn="l">
              <a:lnSpc>
                <a:spcPct val="90000"/>
              </a:lnSpc>
              <a:defRPr sz="4000" b="1">
                <a:solidFill>
                  <a:srgbClr val="0066FF"/>
                </a:solidFill>
                <a:latin typeface="Arial Narrow" panose="020B0606020202030204" pitchFamily="34" charset="0"/>
              </a:defRPr>
            </a:lvl4pPr>
            <a:lvl5pPr algn="l">
              <a:lnSpc>
                <a:spcPct val="90000"/>
              </a:lnSpc>
              <a:defRPr sz="4000" b="1">
                <a:solidFill>
                  <a:srgbClr val="0066FF"/>
                </a:solidFill>
                <a:latin typeface="Arial Narrow" panose="020B0606020202030204" pitchFamily="34" charset="0"/>
              </a:defRPr>
            </a:lvl5pPr>
            <a:lvl6pPr marL="457200" eaLnBrk="0" fontAlgn="base" hangingPunct="0">
              <a:lnSpc>
                <a:spcPct val="90000"/>
              </a:lnSpc>
              <a:spcBef>
                <a:spcPct val="0"/>
              </a:spcBef>
              <a:spcAft>
                <a:spcPct val="0"/>
              </a:spcAft>
              <a:defRPr sz="4000" b="1">
                <a:solidFill>
                  <a:srgbClr val="0066FF"/>
                </a:solidFill>
                <a:latin typeface="Arial Narrow" panose="020B0606020202030204" pitchFamily="34" charset="0"/>
              </a:defRPr>
            </a:lvl6pPr>
            <a:lvl7pPr marL="914400" eaLnBrk="0" fontAlgn="base" hangingPunct="0">
              <a:lnSpc>
                <a:spcPct val="90000"/>
              </a:lnSpc>
              <a:spcBef>
                <a:spcPct val="0"/>
              </a:spcBef>
              <a:spcAft>
                <a:spcPct val="0"/>
              </a:spcAft>
              <a:defRPr sz="4000" b="1">
                <a:solidFill>
                  <a:srgbClr val="0066FF"/>
                </a:solidFill>
                <a:latin typeface="Arial Narrow" panose="020B0606020202030204" pitchFamily="34" charset="0"/>
              </a:defRPr>
            </a:lvl7pPr>
            <a:lvl8pPr marL="1371600" eaLnBrk="0" fontAlgn="base" hangingPunct="0">
              <a:lnSpc>
                <a:spcPct val="90000"/>
              </a:lnSpc>
              <a:spcBef>
                <a:spcPct val="0"/>
              </a:spcBef>
              <a:spcAft>
                <a:spcPct val="0"/>
              </a:spcAft>
              <a:defRPr sz="4000" b="1">
                <a:solidFill>
                  <a:srgbClr val="0066FF"/>
                </a:solidFill>
                <a:latin typeface="Arial Narrow" panose="020B0606020202030204" pitchFamily="34" charset="0"/>
              </a:defRPr>
            </a:lvl8pPr>
            <a:lvl9pPr marL="1828800" eaLnBrk="0" fontAlgn="base" hangingPunct="0">
              <a:lnSpc>
                <a:spcPct val="90000"/>
              </a:lnSpc>
              <a:spcBef>
                <a:spcPct val="0"/>
              </a:spcBef>
              <a:spcAft>
                <a:spcPct val="0"/>
              </a:spcAft>
              <a:defRPr sz="4000" b="1">
                <a:solidFill>
                  <a:srgbClr val="0066FF"/>
                </a:solidFill>
                <a:latin typeface="Arial Narrow" panose="020B0606020202030204" pitchFamily="34" charset="0"/>
              </a:defRPr>
            </a:lvl9pPr>
          </a:lstStyle>
          <a:p>
            <a:r>
              <a:rPr lang="zh-CN" altLang="en-US" sz="3325" dirty="0">
                <a:solidFill>
                  <a:srgbClr val="FB3146"/>
                </a:solidFill>
                <a:effectLst>
                  <a:outerShdw blurRad="38100" dist="38100" dir="2700000" algn="tl">
                    <a:srgbClr val="C0C0C0"/>
                  </a:outerShdw>
                </a:effectLst>
                <a:latin typeface="Times New Roman" panose="02020503050405090304" pitchFamily="18" charset="0"/>
              </a:rPr>
              <a:t>四．软件过程</a:t>
            </a:r>
            <a:endParaRPr lang="zh-CN" altLang="en-US" sz="3325" b="0" dirty="0">
              <a:latin typeface="宋体" pitchFamily="2" charset="-122"/>
            </a:endParaRPr>
          </a:p>
        </p:txBody>
      </p:sp>
      <p:graphicFrame>
        <p:nvGraphicFramePr>
          <p:cNvPr id="464911" name="Object 15"/>
          <p:cNvGraphicFramePr>
            <a:graphicFrameLocks noGrp="1" noChangeAspect="1"/>
          </p:cNvGraphicFramePr>
          <p:nvPr>
            <p:ph sz="half" idx="1"/>
          </p:nvPr>
        </p:nvGraphicFramePr>
        <p:xfrm>
          <a:off x="7864720" y="263769"/>
          <a:ext cx="1279280" cy="1049215"/>
        </p:xfrm>
        <a:graphic>
          <a:graphicData uri="http://schemas.openxmlformats.org/presentationml/2006/ole">
            <mc:AlternateContent xmlns:mc="http://schemas.openxmlformats.org/markup-compatibility/2006">
              <mc:Choice xmlns:v="urn:schemas-microsoft-com:vml" Requires="v">
                <p:oleObj name="Clip" r:id="rId2" imgW="14439900" imgH="11849100" progId="MS_ClipArt_Gallery.2">
                  <p:embed/>
                </p:oleObj>
              </mc:Choice>
              <mc:Fallback>
                <p:oleObj name="Clip" r:id="rId2" imgW="14439900" imgH="11849100" progId="MS_ClipArt_Gallery.2">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4720" y="263769"/>
                        <a:ext cx="1279280" cy="104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64913" name="Picture 17"/>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0" y="967154"/>
            <a:ext cx="9144000" cy="5632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pull dir="l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716574" y="1368669"/>
            <a:ext cx="3389434" cy="540727"/>
          </a:xfrm>
        </p:spPr>
        <p:txBody>
          <a:bodyPr/>
          <a:lstStyle/>
          <a:p>
            <a:r>
              <a:rPr lang="zh-CN" altLang="en-US" sz="3325" dirty="0">
                <a:solidFill>
                  <a:srgbClr val="FB3146"/>
                </a:solidFill>
                <a:effectLst/>
                <a:latin typeface="+mn-ea"/>
                <a:ea typeface="+mn-ea"/>
              </a:rPr>
              <a:t>四．软件过程</a:t>
            </a:r>
          </a:p>
        </p:txBody>
      </p:sp>
      <p:sp>
        <p:nvSpPr>
          <p:cNvPr id="463875" name="Rectangle 3"/>
          <p:cNvSpPr>
            <a:spLocks noGrp="1" noChangeArrowheads="1"/>
          </p:cNvSpPr>
          <p:nvPr>
            <p:ph type="body" idx="1"/>
          </p:nvPr>
        </p:nvSpPr>
        <p:spPr>
          <a:xfrm>
            <a:off x="783981" y="2165839"/>
            <a:ext cx="7976088" cy="1702777"/>
          </a:xfrm>
        </p:spPr>
        <p:txBody>
          <a:bodyPr/>
          <a:lstStyle/>
          <a:p>
            <a:pPr marL="316230" indent="-316230">
              <a:buNone/>
            </a:pPr>
            <a:r>
              <a:rPr lang="zh-CN" altLang="en-US" sz="2800" dirty="0">
                <a:effectLst/>
                <a:ea typeface="宋体" pitchFamily="2" charset="-122"/>
              </a:rPr>
              <a:t>          软件过程则着重描述各个模块的处理细节。软件过程必须提供精确的处理说明，包括事件的顺序、正确的判定点、重复的操作等等。         </a:t>
            </a:r>
            <a:endParaRPr lang="zh-CN" altLang="en-US" sz="2800" dirty="0">
              <a:effectLst/>
              <a:latin typeface="Times New Roman" panose="02020503050405090304" pitchFamily="18" charset="0"/>
              <a:ea typeface="宋体" pitchFamily="2" charset="-122"/>
            </a:endParaRPr>
          </a:p>
        </p:txBody>
      </p:sp>
    </p:spTree>
  </p:cSld>
  <p:clrMapOvr>
    <a:masterClrMapping/>
  </p:clrMapOvr>
  <p:transition>
    <p:pull dir="l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650631" y="1368669"/>
            <a:ext cx="5376497" cy="540727"/>
          </a:xfrm>
        </p:spPr>
        <p:txBody>
          <a:bodyPr/>
          <a:lstStyle/>
          <a:p>
            <a:r>
              <a:rPr lang="zh-CN" altLang="en-US" sz="3325" dirty="0">
                <a:solidFill>
                  <a:srgbClr val="FB3146"/>
                </a:solidFill>
                <a:effectLst>
                  <a:outerShdw blurRad="38100" dist="38100" dir="2700000" algn="tl">
                    <a:srgbClr val="C0C0C0"/>
                  </a:outerShdw>
                </a:effectLst>
                <a:latin typeface="+mn-ea"/>
                <a:ea typeface="+mn-ea"/>
              </a:rPr>
              <a:t>五</a:t>
            </a:r>
            <a:r>
              <a:rPr lang="en-US" altLang="zh-CN" sz="3325" dirty="0">
                <a:solidFill>
                  <a:srgbClr val="FB3146"/>
                </a:solidFill>
                <a:effectLst>
                  <a:outerShdw blurRad="38100" dist="38100" dir="2700000" algn="tl">
                    <a:srgbClr val="C0C0C0"/>
                  </a:outerShdw>
                </a:effectLst>
                <a:latin typeface="+mn-ea"/>
                <a:ea typeface="+mn-ea"/>
              </a:rPr>
              <a:t>. </a:t>
            </a:r>
            <a:r>
              <a:rPr lang="zh-CN" altLang="en-US" sz="3325" dirty="0">
                <a:solidFill>
                  <a:srgbClr val="FB3146"/>
                </a:solidFill>
                <a:effectLst>
                  <a:outerShdw blurRad="38100" dist="38100" dir="2700000" algn="tl">
                    <a:srgbClr val="C0C0C0"/>
                  </a:outerShdw>
                </a:effectLst>
                <a:latin typeface="+mn-ea"/>
                <a:ea typeface="+mn-ea"/>
              </a:rPr>
              <a:t>自顶向下，逐步细化</a:t>
            </a:r>
            <a:endParaRPr lang="zh-CN" altLang="en-US" dirty="0">
              <a:solidFill>
                <a:srgbClr val="FB3146"/>
              </a:solidFill>
              <a:effectLst>
                <a:outerShdw blurRad="38100" dist="38100" dir="2700000" algn="tl">
                  <a:srgbClr val="C0C0C0"/>
                </a:outerShdw>
              </a:effectLst>
              <a:latin typeface="+mn-ea"/>
              <a:ea typeface="+mn-ea"/>
            </a:endParaRPr>
          </a:p>
        </p:txBody>
      </p:sp>
      <p:sp>
        <p:nvSpPr>
          <p:cNvPr id="466947" name="Rectangle 3"/>
          <p:cNvSpPr>
            <a:spLocks noGrp="1" noChangeArrowheads="1"/>
          </p:cNvSpPr>
          <p:nvPr>
            <p:ph type="body" idx="1"/>
          </p:nvPr>
        </p:nvSpPr>
        <p:spPr>
          <a:xfrm>
            <a:off x="638223" y="2204864"/>
            <a:ext cx="7617069" cy="2066192"/>
          </a:xfrm>
        </p:spPr>
        <p:txBody>
          <a:bodyPr/>
          <a:lstStyle/>
          <a:p>
            <a:pPr marL="316230" indent="-316230">
              <a:lnSpc>
                <a:spcPct val="110000"/>
              </a:lnSpc>
              <a:buNone/>
            </a:pPr>
            <a:r>
              <a:rPr lang="zh-CN" altLang="en-US" sz="2800" dirty="0">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800" dirty="0">
                <a:latin typeface="宋体" pitchFamily="2" charset="-122"/>
              </a:rPr>
              <a:t>　　将软件的体系结构按自顶向下方式，对各个层次的过程细节和数据细节逐层细化，直到用程序设计语言的语句能够实现为止，从而最后确立整个的体系结构。</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29699" name="内容占位符 2"/>
          <p:cNvSpPr>
            <a:spLocks noGrp="1"/>
          </p:cNvSpPr>
          <p:nvPr>
            <p:ph idx="4294967295"/>
          </p:nvPr>
        </p:nvSpPr>
        <p:spPr/>
        <p:txBody>
          <a:bodyPr/>
          <a:lstStyle/>
          <a:p>
            <a:pPr eaLnBrk="1" hangingPunct="1"/>
            <a:r>
              <a:rPr lang="zh-CN" altLang="zh-CN" dirty="0">
                <a:solidFill>
                  <a:srgbClr val="FF0000"/>
                </a:solidFill>
                <a:latin typeface="宋体" pitchFamily="2" charset="-122"/>
              </a:rPr>
              <a:t>模式</a:t>
            </a:r>
            <a:endParaRPr lang="en-US" altLang="zh-CN" dirty="0">
              <a:solidFill>
                <a:srgbClr val="FF0000"/>
              </a:solidFill>
              <a:latin typeface="宋体" pitchFamily="2" charset="-122"/>
            </a:endParaRPr>
          </a:p>
          <a:p>
            <a:pPr lvl="1" eaLnBrk="1" hangingPunct="1"/>
            <a:r>
              <a:rPr lang="zh-CN" altLang="zh-CN" dirty="0">
                <a:latin typeface="宋体" pitchFamily="2" charset="-122"/>
              </a:rPr>
              <a:t>设计模式描述了在某个特定场景与可能影响模式应用和使用方式的“影响力”中解决某个特定的设计问题的设计结构。</a:t>
            </a:r>
            <a:endParaRPr lang="en-US" altLang="zh-CN" dirty="0">
              <a:latin typeface="宋体" pitchFamily="2" charset="-122"/>
            </a:endParaRPr>
          </a:p>
          <a:p>
            <a:pPr eaLnBrk="1" hangingPunct="1">
              <a:buFont typeface="Wingdings" panose="05000000000000000000" pitchFamily="2" charset="2"/>
              <a:buChar char="Ø"/>
            </a:pPr>
            <a:endParaRPr lang="en-US" altLang="zh-CN" dirty="0">
              <a:latin typeface="宋体"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30723" name="内容占位符 2"/>
          <p:cNvSpPr>
            <a:spLocks noGrp="1"/>
          </p:cNvSpPr>
          <p:nvPr>
            <p:ph idx="4294967295"/>
          </p:nvPr>
        </p:nvSpPr>
        <p:spPr/>
        <p:txBody>
          <a:bodyPr/>
          <a:lstStyle/>
          <a:p>
            <a:pPr eaLnBrk="1" hangingPunct="1"/>
            <a:r>
              <a:rPr lang="zh-CN" altLang="en-US">
                <a:solidFill>
                  <a:srgbClr val="FF0000"/>
                </a:solidFill>
                <a:latin typeface="宋体" pitchFamily="2" charset="-122"/>
              </a:rPr>
              <a:t>关注点分离</a:t>
            </a:r>
            <a:endParaRPr lang="en-US" altLang="zh-CN">
              <a:solidFill>
                <a:srgbClr val="FF0000"/>
              </a:solidFill>
              <a:latin typeface="宋体" pitchFamily="2" charset="-122"/>
            </a:endParaRPr>
          </a:p>
          <a:p>
            <a:pPr lvl="1" eaLnBrk="1" hangingPunct="1">
              <a:buFont typeface="Wingdings" panose="05000000000000000000" pitchFamily="2" charset="2"/>
              <a:buChar char="Ø"/>
            </a:pPr>
            <a:r>
              <a:rPr lang="zh-CN" altLang="en-US">
                <a:latin typeface="宋体" pitchFamily="2" charset="-122"/>
              </a:rPr>
              <a:t>任何复杂问题如果被分解为可以独立解决和（或）优化的若干块，该复杂问题能够更容易被处理。</a:t>
            </a:r>
            <a:endParaRPr lang="en-US" altLang="zh-CN">
              <a:latin typeface="宋体" pitchFamily="2" charset="-122"/>
            </a:endParaRPr>
          </a:p>
          <a:p>
            <a:pPr lvl="1" eaLnBrk="1" hangingPunct="1">
              <a:buFont typeface="Wingdings" panose="05000000000000000000" pitchFamily="2" charset="2"/>
              <a:buChar char="Ø"/>
            </a:pPr>
            <a:r>
              <a:rPr lang="zh-CN" altLang="en-US">
                <a:latin typeface="宋体" pitchFamily="2" charset="-122"/>
              </a:rPr>
              <a:t>一个关注点是一个特征或行为，被指定为软件需求模型的一部分。</a:t>
            </a:r>
            <a:endParaRPr lang="en-US" altLang="zh-CN">
              <a:latin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eaLnBrk="1" hangingPunct="1"/>
            <a:r>
              <a:rPr lang="zh-CN" altLang="zh-CN" sz="4000">
                <a:latin typeface="宋体" pitchFamily="2" charset="-122"/>
              </a:rPr>
              <a:t>软件设计的目标和任务</a:t>
            </a:r>
          </a:p>
        </p:txBody>
      </p:sp>
      <p:sp>
        <p:nvSpPr>
          <p:cNvPr id="8195" name="Rectangle 3"/>
          <p:cNvSpPr>
            <a:spLocks noGrp="1" noChangeArrowheads="1"/>
          </p:cNvSpPr>
          <p:nvPr>
            <p:ph type="body" idx="4294967295"/>
          </p:nvPr>
        </p:nvSpPr>
        <p:spPr/>
        <p:txBody>
          <a:bodyPr/>
          <a:lstStyle/>
          <a:p>
            <a:pPr lvl="1" eaLnBrk="1" hangingPunct="1"/>
            <a:r>
              <a:rPr lang="zh-CN" altLang="zh-CN">
                <a:latin typeface="宋体" pitchFamily="2" charset="-122"/>
              </a:rPr>
              <a:t>根据用信息域表示的软件需求，以及功能和性能需求，进行：</a:t>
            </a:r>
          </a:p>
          <a:p>
            <a:pPr lvl="2" eaLnBrk="1" hangingPunct="1"/>
            <a:r>
              <a:rPr lang="zh-CN" altLang="zh-CN" sz="3100">
                <a:solidFill>
                  <a:srgbClr val="FF0000"/>
                </a:solidFill>
                <a:latin typeface="宋体" pitchFamily="2" charset="-122"/>
              </a:rPr>
              <a:t>数据设计</a:t>
            </a:r>
          </a:p>
          <a:p>
            <a:pPr lvl="2" eaLnBrk="1" hangingPunct="1"/>
            <a:r>
              <a:rPr lang="zh-CN" altLang="zh-CN" sz="3100">
                <a:solidFill>
                  <a:srgbClr val="FF0000"/>
                </a:solidFill>
                <a:latin typeface="宋体" pitchFamily="2" charset="-122"/>
              </a:rPr>
              <a:t>系统结构设计</a:t>
            </a:r>
          </a:p>
          <a:p>
            <a:pPr lvl="2" eaLnBrk="1" hangingPunct="1"/>
            <a:r>
              <a:rPr lang="zh-CN" altLang="zh-CN" sz="3100">
                <a:solidFill>
                  <a:srgbClr val="FF0000"/>
                </a:solidFill>
                <a:latin typeface="宋体" pitchFamily="2" charset="-122"/>
              </a:rPr>
              <a:t>过程设计</a:t>
            </a:r>
            <a:endParaRPr lang="en-US" altLang="zh-CN" sz="3100">
              <a:solidFill>
                <a:srgbClr val="FF0000"/>
              </a:solidFill>
              <a:latin typeface="宋体" pitchFamily="2" charset="-122"/>
            </a:endParaRPr>
          </a:p>
          <a:p>
            <a:pPr lvl="2" eaLnBrk="1" hangingPunct="1"/>
            <a:r>
              <a:rPr lang="zh-CN" altLang="en-US" sz="3100">
                <a:solidFill>
                  <a:srgbClr val="FF0000"/>
                </a:solidFill>
                <a:latin typeface="宋体" pitchFamily="2" charset="-122"/>
              </a:rPr>
              <a:t>接口设计</a:t>
            </a:r>
            <a:endParaRPr lang="zh-CN" altLang="zh-CN" sz="3100">
              <a:solidFill>
                <a:srgbClr val="FF0000"/>
              </a:solidFill>
              <a:latin typeface="宋体" pitchFamily="2" charset="-122"/>
            </a:endParaRPr>
          </a:p>
          <a:p>
            <a:pPr lvl="1" eaLnBrk="1" hangingPunct="1">
              <a:lnSpc>
                <a:spcPct val="90000"/>
              </a:lnSpc>
            </a:pPr>
            <a:endParaRPr lang="en-US" altLang="zh-CN" sz="2500">
              <a:solidFill>
                <a:schemeClr val="tx2"/>
              </a:solidFill>
              <a:latin typeface="宋体" pitchFamily="2" charset="-122"/>
            </a:endParaRPr>
          </a:p>
          <a:p>
            <a:pPr eaLnBrk="1" hangingPunct="1"/>
            <a:endParaRPr lang="zh-CN" altLang="zh-CN">
              <a:latin typeface="宋体"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1" name="Rectangle 5"/>
          <p:cNvSpPr>
            <a:spLocks noGrp="1" noChangeArrowheads="1"/>
          </p:cNvSpPr>
          <p:nvPr>
            <p:ph type="title"/>
          </p:nvPr>
        </p:nvSpPr>
        <p:spPr/>
        <p:txBody>
          <a:bodyPr/>
          <a:lstStyle/>
          <a:p>
            <a:endParaRPr lang="zh-CN" altLang="zh-CN"/>
          </a:p>
        </p:txBody>
      </p:sp>
      <p:graphicFrame>
        <p:nvGraphicFramePr>
          <p:cNvPr id="423943" name="Object 7"/>
          <p:cNvGraphicFramePr>
            <a:graphicFrameLocks noGrp="1" noChangeAspect="1"/>
          </p:cNvGraphicFramePr>
          <p:nvPr>
            <p:ph idx="1"/>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Image" r:id="rId2" imgW="2853055" imgH="2711450" progId="Photoshop.Image.8">
                  <p:embed/>
                </p:oleObj>
              </mc:Choice>
              <mc:Fallback>
                <p:oleObj name="Image" r:id="rId2" imgW="2853055" imgH="2711450" progId="Photoshop.Image.8">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8" name="Rectangle 4"/>
          <p:cNvSpPr>
            <a:spLocks noGrp="1" noChangeArrowheads="1"/>
          </p:cNvSpPr>
          <p:nvPr>
            <p:ph type="title"/>
          </p:nvPr>
        </p:nvSpPr>
        <p:spPr>
          <a:xfrm>
            <a:off x="468313" y="0"/>
            <a:ext cx="8229600" cy="908050"/>
          </a:xfrm>
        </p:spPr>
        <p:txBody>
          <a:bodyPr/>
          <a:lstStyle/>
          <a:p>
            <a:endParaRPr lang="zh-CN" altLang="zh-CN"/>
          </a:p>
        </p:txBody>
      </p:sp>
      <p:graphicFrame>
        <p:nvGraphicFramePr>
          <p:cNvPr id="425987" name="Object 3"/>
          <p:cNvGraphicFramePr>
            <a:graphicFrameLocks noGrp="1" noChangeAspect="1"/>
          </p:cNvGraphicFramePr>
          <p:nvPr>
            <p:ph idx="1"/>
          </p:nvPr>
        </p:nvGraphicFramePr>
        <p:xfrm>
          <a:off x="827088" y="1039813"/>
          <a:ext cx="7345362" cy="5818187"/>
        </p:xfrm>
        <a:graphic>
          <a:graphicData uri="http://schemas.openxmlformats.org/presentationml/2006/ole">
            <mc:AlternateContent xmlns:mc="http://schemas.openxmlformats.org/markup-compatibility/2006">
              <mc:Choice xmlns:v="urn:schemas-microsoft-com:vml" Requires="v">
                <p:oleObj name="Image" r:id="rId2" imgW="4410075" imgH="4010025" progId="Photoshop.Image.8">
                  <p:embed/>
                </p:oleObj>
              </mc:Choice>
              <mc:Fallback>
                <p:oleObj name="Image" r:id="rId2" imgW="4410075" imgH="4010025" progId="Photoshop.Imag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039813"/>
                        <a:ext cx="7345362" cy="581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31747" name="内容占位符 2"/>
          <p:cNvSpPr>
            <a:spLocks noGrp="1"/>
          </p:cNvSpPr>
          <p:nvPr>
            <p:ph idx="4294967295"/>
          </p:nvPr>
        </p:nvSpPr>
        <p:spPr/>
        <p:txBody>
          <a:bodyPr/>
          <a:lstStyle/>
          <a:p>
            <a:pPr eaLnBrk="1" hangingPunct="1"/>
            <a:r>
              <a:rPr lang="zh-CN" altLang="zh-CN">
                <a:solidFill>
                  <a:srgbClr val="FF0000"/>
                </a:solidFill>
                <a:latin typeface="宋体" pitchFamily="2" charset="-122"/>
              </a:rPr>
              <a:t>模块化</a:t>
            </a:r>
            <a:endParaRPr lang="en-US" altLang="zh-CN">
              <a:solidFill>
                <a:srgbClr val="FF0000"/>
              </a:solidFill>
              <a:latin typeface="宋体" pitchFamily="2" charset="-122"/>
            </a:endParaRPr>
          </a:p>
          <a:p>
            <a:pPr lvl="1" eaLnBrk="1" hangingPunct="1"/>
            <a:r>
              <a:rPr lang="zh-CN" altLang="zh-CN">
                <a:latin typeface="宋体" pitchFamily="2" charset="-122"/>
              </a:rPr>
              <a:t>软件被划分为可以独立命名的、可寻址的构件，有时被称为</a:t>
            </a:r>
            <a:r>
              <a:rPr lang="zh-CN" altLang="zh-CN">
                <a:solidFill>
                  <a:srgbClr val="0070C0"/>
                </a:solidFill>
                <a:latin typeface="宋体" pitchFamily="2" charset="-122"/>
              </a:rPr>
              <a:t>模块</a:t>
            </a:r>
            <a:endParaRPr lang="en-US" altLang="zh-CN">
              <a:solidFill>
                <a:srgbClr val="0070C0"/>
              </a:solidFill>
              <a:latin typeface="宋体" pitchFamily="2" charset="-122"/>
            </a:endParaRPr>
          </a:p>
          <a:p>
            <a:pPr lvl="1" eaLnBrk="1" hangingPunct="1"/>
            <a:r>
              <a:rPr lang="zh-CN" altLang="zh-CN">
                <a:latin typeface="宋体" pitchFamily="2" charset="-122"/>
              </a:rPr>
              <a:t>两个问题综合时的理解复杂度通常要大于每个问题各自的理解复杂度之和</a:t>
            </a:r>
            <a:endParaRPr lang="en-US" altLang="zh-CN">
              <a:latin typeface="宋体" pitchFamily="2" charset="-122"/>
            </a:endParaRPr>
          </a:p>
          <a:p>
            <a:pPr lvl="1" eaLnBrk="1" hangingPunct="1"/>
            <a:r>
              <a:rPr lang="zh-CN" altLang="zh-CN">
                <a:latin typeface="宋体" pitchFamily="2" charset="-122"/>
              </a:rPr>
              <a:t>“</a:t>
            </a:r>
            <a:r>
              <a:rPr lang="zh-CN" altLang="zh-CN">
                <a:solidFill>
                  <a:srgbClr val="0070C0"/>
                </a:solidFill>
                <a:latin typeface="宋体" pitchFamily="2" charset="-122"/>
              </a:rPr>
              <a:t>分而治之</a:t>
            </a:r>
            <a:r>
              <a:rPr lang="zh-CN" altLang="zh-CN">
                <a:latin typeface="宋体" pitchFamily="2" charset="-122"/>
              </a:rPr>
              <a:t>”，将一个策略问题分解成可以管理的若干块，这样更容易解决问题。</a:t>
            </a:r>
          </a:p>
          <a:p>
            <a:pPr eaLnBrk="1" hangingPunct="1"/>
            <a:endParaRPr lang="zh-CN" altLang="zh-CN">
              <a:latin typeface="宋体"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7" name="Rectangle 3"/>
          <p:cNvSpPr>
            <a:spLocks noGrp="1" noChangeArrowheads="1"/>
          </p:cNvSpPr>
          <p:nvPr>
            <p:ph type="body" idx="1"/>
          </p:nvPr>
        </p:nvSpPr>
        <p:spPr>
          <a:xfrm>
            <a:off x="317989" y="1368670"/>
            <a:ext cx="8042031" cy="4787412"/>
          </a:xfrm>
          <a:noFill/>
          <a:extLst>
            <a:ext uri="{91240B29-F687-4F45-9708-019B960494DF}">
              <a14:hiddenLine xmlns:a14="http://schemas.microsoft.com/office/drawing/2010/main" w="12700">
                <a:solidFill>
                  <a:schemeClr val="tx1"/>
                </a:solidFill>
                <a:miter lim="800000"/>
                <a:headEnd/>
                <a:tailEnd/>
              </a14:hiddenLine>
            </a:ext>
          </a:extLst>
        </p:spPr>
        <p:txBody>
          <a:bodyPr vert="horz" wrap="square" lIns="83527" tIns="41031" rIns="83527" bIns="41031" numCol="1" anchor="t" anchorCtr="0" compatLnSpc="1"/>
          <a:lstStyle/>
          <a:p>
            <a:pPr marL="316230" indent="-316230">
              <a:lnSpc>
                <a:spcPct val="80000"/>
              </a:lnSpc>
              <a:buNone/>
            </a:pPr>
            <a:r>
              <a:rPr lang="zh-CN" altLang="en-US" sz="2955" b="1" dirty="0">
                <a:solidFill>
                  <a:srgbClr val="FB3146"/>
                </a:solidFill>
                <a:latin typeface="宋体" pitchFamily="2" charset="-122"/>
                <a:ea typeface="宋体" pitchFamily="2" charset="-122"/>
              </a:rPr>
              <a:t>  模块化是好的软件设计的一个基本准则</a:t>
            </a:r>
          </a:p>
          <a:p>
            <a:pPr marL="316230" indent="-316230">
              <a:lnSpc>
                <a:spcPct val="80000"/>
              </a:lnSpc>
              <a:spcBef>
                <a:spcPct val="0"/>
              </a:spcBef>
              <a:buNone/>
            </a:pPr>
            <a:r>
              <a:rPr lang="zh-CN" altLang="en-US" sz="3325" b="1" dirty="0">
                <a:latin typeface="宋体" pitchFamily="2" charset="-122"/>
                <a:ea typeface="宋体" pitchFamily="2" charset="-122"/>
              </a:rPr>
              <a:t>  </a:t>
            </a:r>
          </a:p>
          <a:p>
            <a:pPr marL="316230" indent="-316230">
              <a:lnSpc>
                <a:spcPct val="80000"/>
              </a:lnSpc>
              <a:spcBef>
                <a:spcPct val="0"/>
              </a:spcBef>
              <a:buNone/>
            </a:pPr>
            <a:r>
              <a:rPr lang="zh-CN" altLang="en-US" sz="2585" b="1" dirty="0">
                <a:latin typeface="宋体" pitchFamily="2" charset="-122"/>
                <a:ea typeface="宋体" pitchFamily="2" charset="-122"/>
              </a:rPr>
              <a:t>高层模块    从整体上把握</a:t>
            </a:r>
          </a:p>
          <a:p>
            <a:pPr marL="316230" indent="-316230">
              <a:lnSpc>
                <a:spcPct val="80000"/>
              </a:lnSpc>
              <a:buNone/>
            </a:pPr>
            <a:r>
              <a:rPr lang="zh-CN" altLang="en-US" sz="2585" b="1" dirty="0">
                <a:latin typeface="宋体" pitchFamily="2" charset="-122"/>
                <a:ea typeface="宋体" pitchFamily="2" charset="-122"/>
              </a:rPr>
              <a:t>              问题</a:t>
            </a:r>
            <a:r>
              <a:rPr lang="en-US" altLang="zh-CN" sz="2585" b="1" dirty="0">
                <a:latin typeface="宋体" pitchFamily="2" charset="-122"/>
                <a:ea typeface="宋体" pitchFamily="2" charset="-122"/>
              </a:rPr>
              <a:t>,</a:t>
            </a:r>
            <a:r>
              <a:rPr lang="zh-CN" altLang="en-US" sz="2585" b="1" dirty="0">
                <a:latin typeface="宋体" pitchFamily="2" charset="-122"/>
                <a:ea typeface="宋体" pitchFamily="2" charset="-122"/>
              </a:rPr>
              <a:t>隐蔽细节</a:t>
            </a:r>
          </a:p>
          <a:p>
            <a:pPr marL="316230" indent="-316230">
              <a:lnSpc>
                <a:spcPct val="80000"/>
              </a:lnSpc>
              <a:buNone/>
            </a:pPr>
            <a:endParaRPr lang="zh-CN" altLang="en-US" sz="2585" b="1" dirty="0">
              <a:latin typeface="宋体" pitchFamily="2" charset="-122"/>
              <a:ea typeface="宋体" pitchFamily="2" charset="-122"/>
            </a:endParaRPr>
          </a:p>
          <a:p>
            <a:pPr marL="316230" indent="-316230">
              <a:lnSpc>
                <a:spcPct val="80000"/>
              </a:lnSpc>
              <a:buNone/>
            </a:pPr>
            <a:endParaRPr lang="en-US" altLang="zh-CN" sz="2585" b="1" dirty="0">
              <a:latin typeface="宋体" pitchFamily="2" charset="-122"/>
              <a:ea typeface="宋体" pitchFamily="2" charset="-122"/>
            </a:endParaRPr>
          </a:p>
          <a:p>
            <a:pPr marL="316230" indent="-316230">
              <a:lnSpc>
                <a:spcPct val="80000"/>
              </a:lnSpc>
              <a:buNone/>
            </a:pPr>
            <a:endParaRPr lang="en-US" altLang="zh-CN" sz="2585" b="1" dirty="0">
              <a:latin typeface="宋体" pitchFamily="2" charset="-122"/>
              <a:ea typeface="宋体" pitchFamily="2" charset="-122"/>
            </a:endParaRPr>
          </a:p>
          <a:p>
            <a:pPr marL="316230" indent="-316230">
              <a:lnSpc>
                <a:spcPct val="80000"/>
              </a:lnSpc>
              <a:buNone/>
            </a:pPr>
            <a:endParaRPr lang="zh-CN" altLang="en-US" sz="2585" b="1" dirty="0">
              <a:latin typeface="宋体" pitchFamily="2" charset="-122"/>
              <a:ea typeface="宋体" pitchFamily="2" charset="-122"/>
            </a:endParaRPr>
          </a:p>
          <a:p>
            <a:pPr marL="316230" indent="-316230">
              <a:lnSpc>
                <a:spcPct val="80000"/>
              </a:lnSpc>
              <a:buNone/>
            </a:pPr>
            <a:r>
              <a:rPr lang="zh-CN" altLang="en-US" sz="2585" b="1" dirty="0">
                <a:latin typeface="宋体" pitchFamily="2" charset="-122"/>
                <a:ea typeface="宋体" pitchFamily="2" charset="-122"/>
              </a:rPr>
              <a:t> 复杂问题           较小问题</a:t>
            </a:r>
          </a:p>
          <a:p>
            <a:pPr marL="316230" indent="-316230">
              <a:lnSpc>
                <a:spcPct val="80000"/>
              </a:lnSpc>
              <a:buNone/>
            </a:pPr>
            <a:r>
              <a:rPr lang="zh-CN" altLang="en-US" sz="2585" b="1" dirty="0">
                <a:latin typeface="宋体" pitchFamily="2" charset="-122"/>
                <a:ea typeface="宋体" pitchFamily="2" charset="-122"/>
              </a:rPr>
              <a:t>           </a:t>
            </a:r>
            <a:r>
              <a:rPr lang="zh-CN" altLang="en-US" sz="2585" b="1" dirty="0">
                <a:solidFill>
                  <a:srgbClr val="FC0128"/>
                </a:solidFill>
                <a:latin typeface="宋体" pitchFamily="2" charset="-122"/>
                <a:ea typeface="宋体" pitchFamily="2" charset="-122"/>
              </a:rPr>
              <a:t>分解</a:t>
            </a:r>
          </a:p>
          <a:p>
            <a:pPr marL="316230" indent="-316230">
              <a:lnSpc>
                <a:spcPct val="80000"/>
              </a:lnSpc>
              <a:buNone/>
            </a:pPr>
            <a:r>
              <a:rPr lang="zh-CN" altLang="en-US" sz="2585" b="1" dirty="0">
                <a:latin typeface="宋体" pitchFamily="2" charset="-122"/>
                <a:ea typeface="宋体" pitchFamily="2" charset="-122"/>
              </a:rPr>
              <a:t>  </a:t>
            </a:r>
            <a:endParaRPr lang="en-US" altLang="zh-CN" sz="2585" b="1" dirty="0">
              <a:latin typeface="宋体" pitchFamily="2" charset="-122"/>
              <a:ea typeface="宋体" pitchFamily="2" charset="-122"/>
            </a:endParaRPr>
          </a:p>
          <a:p>
            <a:pPr marL="316230" indent="-316230">
              <a:lnSpc>
                <a:spcPct val="80000"/>
              </a:lnSpc>
              <a:buNone/>
            </a:pPr>
            <a:r>
              <a:rPr lang="zh-CN" altLang="en-US" sz="2955" b="1" dirty="0">
                <a:latin typeface="黑体" panose="02010609060101010101" pitchFamily="49" charset="-122"/>
                <a:ea typeface="黑体" panose="02010609060101010101" pitchFamily="49" charset="-122"/>
              </a:rPr>
              <a:t>可减小解题所需的总的工作</a:t>
            </a:r>
          </a:p>
        </p:txBody>
      </p:sp>
      <p:sp>
        <p:nvSpPr>
          <p:cNvPr id="436228" name="Line 4"/>
          <p:cNvSpPr>
            <a:spLocks noChangeShapeType="1"/>
          </p:cNvSpPr>
          <p:nvPr/>
        </p:nvSpPr>
        <p:spPr bwMode="auto">
          <a:xfrm>
            <a:off x="1806820" y="2299189"/>
            <a:ext cx="838200" cy="0"/>
          </a:xfrm>
          <a:prstGeom prst="line">
            <a:avLst/>
          </a:prstGeom>
          <a:noFill/>
          <a:ln w="25400">
            <a:solidFill>
              <a:schemeClr val="tx1"/>
            </a:solidFill>
            <a:roun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36229" name="AutoShape 5"/>
          <p:cNvSpPr>
            <a:spLocks noChangeArrowheads="1"/>
          </p:cNvSpPr>
          <p:nvPr/>
        </p:nvSpPr>
        <p:spPr bwMode="auto">
          <a:xfrm rot="16200000" flipH="1">
            <a:off x="1597269" y="2746131"/>
            <a:ext cx="844062" cy="521677"/>
          </a:xfrm>
          <a:prstGeom prst="rightArrow">
            <a:avLst>
              <a:gd name="adj1" fmla="val 50000"/>
              <a:gd name="adj2" fmla="val 80906"/>
            </a:avLst>
          </a:prstGeom>
          <a:solidFill>
            <a:schemeClr val="accent1"/>
          </a:solidFill>
          <a:ln w="12700">
            <a:solidFill>
              <a:schemeClr val="tx1"/>
            </a:solidFill>
            <a:miter lim="800000"/>
          </a:ln>
          <a:effectLst>
            <a:outerShdw dist="107763" dir="2700000" algn="ctr" rotWithShape="0">
              <a:schemeClr val="bg2"/>
            </a:outerShdw>
          </a:effectLst>
        </p:spPr>
        <p:txBody>
          <a:bodyPr wrap="none" anchor="ctr"/>
          <a:lstStyle/>
          <a:p>
            <a:endParaRPr lang="zh-CN" altLang="en-US"/>
          </a:p>
        </p:txBody>
      </p:sp>
      <p:sp>
        <p:nvSpPr>
          <p:cNvPr id="436230" name="Rectangle 6"/>
          <p:cNvSpPr>
            <a:spLocks noChangeArrowheads="1"/>
          </p:cNvSpPr>
          <p:nvPr/>
        </p:nvSpPr>
        <p:spPr bwMode="auto">
          <a:xfrm>
            <a:off x="783981" y="2831124"/>
            <a:ext cx="633556" cy="35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83527" tIns="41031" rIns="83527" bIns="41031">
            <a:spAutoFit/>
          </a:bodyPr>
          <a:lstStyle/>
          <a:p>
            <a:pPr algn="l">
              <a:spcBef>
                <a:spcPct val="20000"/>
              </a:spcBef>
            </a:pPr>
            <a:r>
              <a:rPr kumimoji="1" lang="zh-CN" altLang="en-US" b="1">
                <a:latin typeface="宋体" pitchFamily="2" charset="-122"/>
                <a:ea typeface="宋体" pitchFamily="2" charset="-122"/>
              </a:rPr>
              <a:t>分解</a:t>
            </a:r>
          </a:p>
        </p:txBody>
      </p:sp>
      <p:sp>
        <p:nvSpPr>
          <p:cNvPr id="436231" name="AutoShape 7"/>
          <p:cNvSpPr>
            <a:spLocks noChangeArrowheads="1"/>
          </p:cNvSpPr>
          <p:nvPr/>
        </p:nvSpPr>
        <p:spPr bwMode="auto">
          <a:xfrm>
            <a:off x="2019300" y="4452572"/>
            <a:ext cx="1524000" cy="339969"/>
          </a:xfrm>
          <a:prstGeom prst="rightArrow">
            <a:avLst>
              <a:gd name="adj1" fmla="val 50000"/>
              <a:gd name="adj2" fmla="val 224159"/>
            </a:avLst>
          </a:prstGeom>
          <a:solidFill>
            <a:schemeClr val="accent1"/>
          </a:solidFill>
          <a:ln w="12700">
            <a:solidFill>
              <a:schemeClr val="tx1"/>
            </a:solidFill>
            <a:miter lim="800000"/>
          </a:ln>
          <a:effectLst>
            <a:outerShdw dist="107763" dir="2700000" algn="ctr" rotWithShape="0">
              <a:schemeClr val="bg2"/>
            </a:outerShdw>
          </a:effectLst>
        </p:spPr>
        <p:txBody>
          <a:bodyPr wrap="none" anchor="ctr"/>
          <a:lstStyle/>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124744"/>
            <a:ext cx="7445375"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33795" name="内容占位符 2"/>
          <p:cNvSpPr>
            <a:spLocks noGrp="1"/>
          </p:cNvSpPr>
          <p:nvPr>
            <p:ph idx="4294967295"/>
          </p:nvPr>
        </p:nvSpPr>
        <p:spPr/>
        <p:txBody>
          <a:bodyPr/>
          <a:lstStyle/>
          <a:p>
            <a:pPr eaLnBrk="1" hangingPunct="1"/>
            <a:r>
              <a:rPr lang="zh-CN" altLang="zh-CN" dirty="0">
                <a:solidFill>
                  <a:srgbClr val="FF0000"/>
                </a:solidFill>
                <a:latin typeface="宋体" pitchFamily="2" charset="-122"/>
              </a:rPr>
              <a:t>信息隐蔽</a:t>
            </a:r>
            <a:endParaRPr lang="en-US" altLang="zh-CN" dirty="0">
              <a:solidFill>
                <a:srgbClr val="FF0000"/>
              </a:solidFill>
              <a:latin typeface="宋体" pitchFamily="2" charset="-122"/>
            </a:endParaRPr>
          </a:p>
          <a:p>
            <a:pPr lvl="1" eaLnBrk="1" hangingPunct="1"/>
            <a:r>
              <a:rPr lang="zh-CN" altLang="zh-CN" dirty="0">
                <a:latin typeface="宋体" pitchFamily="2" charset="-122"/>
              </a:rPr>
              <a:t>每个模块对其他所有模块都隐蔽自己的设计策略</a:t>
            </a:r>
            <a:endParaRPr lang="en-US" altLang="zh-CN" dirty="0">
              <a:latin typeface="宋体" pitchFamily="2" charset="-122"/>
            </a:endParaRPr>
          </a:p>
          <a:p>
            <a:pPr lvl="1" eaLnBrk="1" hangingPunct="1"/>
            <a:r>
              <a:rPr lang="zh-CN" altLang="zh-CN" dirty="0">
                <a:latin typeface="宋体" pitchFamily="2" charset="-122"/>
              </a:rPr>
              <a:t>隐蔽意味着通过定义一系列独立的模块可以得到有效的模块化，</a:t>
            </a:r>
            <a:r>
              <a:rPr lang="zh-CN" altLang="zh-CN" dirty="0">
                <a:solidFill>
                  <a:srgbClr val="FF0000"/>
                </a:solidFill>
                <a:latin typeface="宋体" pitchFamily="2" charset="-122"/>
              </a:rPr>
              <a:t>模块间只交流必须信息</a:t>
            </a:r>
            <a:endParaRPr lang="en-US" altLang="zh-CN" dirty="0">
              <a:solidFill>
                <a:srgbClr val="FF0000"/>
              </a:solidFill>
              <a:latin typeface="宋体" pitchFamily="2" charset="-122"/>
            </a:endParaRPr>
          </a:p>
          <a:p>
            <a:pPr lvl="1" eaLnBrk="1" hangingPunct="1"/>
            <a:r>
              <a:rPr lang="zh-CN" altLang="zh-CN" dirty="0">
                <a:latin typeface="宋体" pitchFamily="2" charset="-122"/>
              </a:rPr>
              <a:t>为修改提供很大的益处</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34819" name="内容占位符 2"/>
          <p:cNvSpPr>
            <a:spLocks noGrp="1"/>
          </p:cNvSpPr>
          <p:nvPr>
            <p:ph idx="4294967295"/>
          </p:nvPr>
        </p:nvSpPr>
        <p:spPr/>
        <p:txBody>
          <a:bodyPr/>
          <a:lstStyle/>
          <a:p>
            <a:pPr eaLnBrk="1" hangingPunct="1"/>
            <a:r>
              <a:rPr lang="zh-CN" altLang="zh-CN">
                <a:solidFill>
                  <a:srgbClr val="FF0000"/>
                </a:solidFill>
                <a:latin typeface="宋体" pitchFamily="2" charset="-122"/>
              </a:rPr>
              <a:t>功能独立</a:t>
            </a:r>
            <a:endParaRPr lang="en-US" altLang="zh-CN">
              <a:solidFill>
                <a:srgbClr val="FF0000"/>
              </a:solidFill>
              <a:latin typeface="宋体" pitchFamily="2" charset="-122"/>
            </a:endParaRPr>
          </a:p>
          <a:p>
            <a:pPr lvl="1" eaLnBrk="1" hangingPunct="1"/>
            <a:r>
              <a:rPr lang="zh-CN" altLang="zh-CN">
                <a:latin typeface="宋体" pitchFamily="2" charset="-122"/>
              </a:rPr>
              <a:t>模块化、抽象概念和信息隐蔽的直接结果</a:t>
            </a:r>
            <a:endParaRPr lang="en-US" altLang="zh-CN">
              <a:latin typeface="宋体" pitchFamily="2" charset="-122"/>
            </a:endParaRPr>
          </a:p>
          <a:p>
            <a:pPr lvl="1" eaLnBrk="1" hangingPunct="1"/>
            <a:r>
              <a:rPr lang="zh-CN" altLang="zh-CN">
                <a:latin typeface="宋体" pitchFamily="2" charset="-122"/>
              </a:rPr>
              <a:t>通过开发具有“专一”功能和“避免”与其他模块过多交互的模块</a:t>
            </a:r>
            <a:endParaRPr lang="en-US" altLang="zh-CN">
              <a:latin typeface="宋体" pitchFamily="2" charset="-122"/>
            </a:endParaRPr>
          </a:p>
          <a:p>
            <a:pPr lvl="1" eaLnBrk="1" hangingPunct="1"/>
            <a:r>
              <a:rPr lang="zh-CN" altLang="zh-CN">
                <a:latin typeface="宋体" pitchFamily="2" charset="-122"/>
              </a:rPr>
              <a:t>具有独立模块的功能更易开发</a:t>
            </a:r>
            <a:endParaRPr lang="en-US" altLang="zh-CN">
              <a:latin typeface="宋体"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idx="4294967295"/>
          </p:nvPr>
        </p:nvSpPr>
        <p:spPr/>
        <p:txBody>
          <a:bodyPr/>
          <a:lstStyle/>
          <a:p>
            <a:pPr eaLnBrk="1" hangingPunct="1"/>
            <a:r>
              <a:rPr lang="zh-CN" altLang="zh-CN">
                <a:latin typeface="宋体" pitchFamily="2" charset="-122"/>
              </a:rPr>
              <a:t>功能独立</a:t>
            </a:r>
          </a:p>
        </p:txBody>
      </p:sp>
      <p:sp>
        <p:nvSpPr>
          <p:cNvPr id="35843" name="内容占位符 2"/>
          <p:cNvSpPr>
            <a:spLocks noGrp="1"/>
          </p:cNvSpPr>
          <p:nvPr>
            <p:ph idx="4294967295"/>
          </p:nvPr>
        </p:nvSpPr>
        <p:spPr/>
        <p:txBody>
          <a:bodyPr/>
          <a:lstStyle/>
          <a:p>
            <a:pPr eaLnBrk="1" hangingPunct="1">
              <a:lnSpc>
                <a:spcPct val="140000"/>
              </a:lnSpc>
            </a:pPr>
            <a:r>
              <a:rPr lang="zh-CN" altLang="zh-CN">
                <a:latin typeface="宋体" pitchFamily="2" charset="-122"/>
              </a:rPr>
              <a:t>模块的独立程度可以由两个定性标准来度量：</a:t>
            </a:r>
            <a:endParaRPr lang="en-US" altLang="zh-CN">
              <a:latin typeface="宋体" pitchFamily="2" charset="-122"/>
            </a:endParaRPr>
          </a:p>
          <a:p>
            <a:pPr lvl="1" eaLnBrk="1" hangingPunct="1">
              <a:lnSpc>
                <a:spcPct val="140000"/>
              </a:lnSpc>
            </a:pPr>
            <a:r>
              <a:rPr lang="zh-CN" altLang="zh-CN">
                <a:solidFill>
                  <a:srgbClr val="FF0000"/>
                </a:solidFill>
                <a:latin typeface="宋体" pitchFamily="2" charset="-122"/>
              </a:rPr>
              <a:t>内聚</a:t>
            </a:r>
            <a:r>
              <a:rPr lang="en-US" altLang="zh-CN">
                <a:latin typeface="宋体" pitchFamily="2" charset="-122"/>
              </a:rPr>
              <a:t>——</a:t>
            </a:r>
            <a:r>
              <a:rPr lang="zh-CN" altLang="zh-CN">
                <a:latin typeface="宋体" pitchFamily="2" charset="-122"/>
              </a:rPr>
              <a:t>模块之间的互相连接的紧密程度的度量</a:t>
            </a:r>
            <a:endParaRPr lang="en-US" altLang="zh-CN">
              <a:latin typeface="宋体" pitchFamily="2" charset="-122"/>
            </a:endParaRPr>
          </a:p>
          <a:p>
            <a:pPr lvl="1" eaLnBrk="1" hangingPunct="1">
              <a:lnSpc>
                <a:spcPct val="140000"/>
              </a:lnSpc>
            </a:pPr>
            <a:r>
              <a:rPr lang="zh-CN" altLang="zh-CN">
                <a:solidFill>
                  <a:srgbClr val="FF0000"/>
                </a:solidFill>
                <a:latin typeface="宋体" pitchFamily="2" charset="-122"/>
              </a:rPr>
              <a:t>耦合</a:t>
            </a:r>
            <a:r>
              <a:rPr lang="en-US" altLang="zh-CN">
                <a:latin typeface="宋体" pitchFamily="2" charset="-122"/>
              </a:rPr>
              <a:t>——</a:t>
            </a:r>
            <a:r>
              <a:rPr lang="zh-CN" altLang="zh-CN">
                <a:latin typeface="宋体" pitchFamily="2" charset="-122"/>
              </a:rPr>
              <a:t>模块功能强度</a:t>
            </a:r>
            <a:r>
              <a:rPr lang="en-US" altLang="zh-CN">
                <a:latin typeface="宋体" pitchFamily="2" charset="-122"/>
              </a:rPr>
              <a:t>(</a:t>
            </a:r>
            <a:r>
              <a:rPr lang="zh-CN" altLang="zh-CN">
                <a:latin typeface="宋体" pitchFamily="2" charset="-122"/>
              </a:rPr>
              <a:t>一个模块内部各个元素彼此结合的紧密程度</a:t>
            </a:r>
            <a:r>
              <a:rPr lang="en-US" altLang="zh-CN">
                <a:latin typeface="宋体" pitchFamily="2" charset="-122"/>
              </a:rPr>
              <a:t>)</a:t>
            </a:r>
            <a:r>
              <a:rPr lang="zh-CN" altLang="zh-CN">
                <a:latin typeface="宋体" pitchFamily="2" charset="-122"/>
              </a:rPr>
              <a:t>的度量</a:t>
            </a:r>
          </a:p>
          <a:p>
            <a:pPr eaLnBrk="1" hangingPunct="1"/>
            <a:endParaRPr lang="zh-CN" altLang="zh-CN">
              <a:latin typeface="宋体"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eaLnBrk="1" hangingPunct="1"/>
            <a:r>
              <a:rPr lang="zh-CN" altLang="zh-CN">
                <a:latin typeface="宋体" pitchFamily="2" charset="-122"/>
              </a:rPr>
              <a:t>模块间的耦合</a:t>
            </a:r>
          </a:p>
        </p:txBody>
      </p:sp>
      <p:sp>
        <p:nvSpPr>
          <p:cNvPr id="36867" name="Rectangle 4"/>
          <p:cNvSpPr>
            <a:spLocks noGrp="1" noChangeArrowheads="1"/>
          </p:cNvSpPr>
          <p:nvPr>
            <p:ph type="body" idx="4294967295"/>
          </p:nvPr>
        </p:nvSpPr>
        <p:spPr/>
        <p:txBody>
          <a:bodyPr/>
          <a:lstStyle/>
          <a:p>
            <a:pPr eaLnBrk="1" hangingPunct="1"/>
            <a:endParaRPr lang="zh-CN" altLang="zh-CN">
              <a:latin typeface="Verdana" panose="020B0804030504040204" pitchFamily="34" charset="0"/>
            </a:endParaRP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14500"/>
            <a:ext cx="8763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pPr marL="342900" indent="-342900" algn="just" eaLnBrk="1" hangingPunct="1"/>
            <a:r>
              <a:rPr lang="zh-CN" altLang="zh-CN" sz="4000">
                <a:latin typeface="宋体" pitchFamily="2" charset="-122"/>
              </a:rPr>
              <a:t>非直接耦合</a:t>
            </a:r>
            <a:r>
              <a:rPr lang="en-US" altLang="zh-CN" sz="4000">
                <a:latin typeface="宋体" pitchFamily="2" charset="-122"/>
              </a:rPr>
              <a:t>(Nondirect Coupling)</a:t>
            </a:r>
          </a:p>
        </p:txBody>
      </p:sp>
      <p:sp>
        <p:nvSpPr>
          <p:cNvPr id="37891" name="Rectangle 3"/>
          <p:cNvSpPr>
            <a:spLocks noGrp="1" noChangeArrowheads="1"/>
          </p:cNvSpPr>
          <p:nvPr>
            <p:ph sz="half" idx="4294967295"/>
          </p:nvPr>
        </p:nvSpPr>
        <p:spPr>
          <a:xfrm>
            <a:off x="250825" y="1857375"/>
            <a:ext cx="4000500" cy="5000625"/>
          </a:xfrm>
        </p:spPr>
        <p:txBody>
          <a:bodyPr/>
          <a:lstStyle/>
          <a:p>
            <a:pPr lvl="1" eaLnBrk="1" hangingPunct="1">
              <a:buClr>
                <a:schemeClr val="hlink"/>
              </a:buClr>
            </a:pPr>
            <a:r>
              <a:rPr lang="zh-CN" altLang="zh-CN" b="1">
                <a:solidFill>
                  <a:srgbClr val="FF0000"/>
                </a:solidFill>
                <a:latin typeface="宋体" pitchFamily="2" charset="-122"/>
              </a:rPr>
              <a:t>两个模块之间没有直接关系，它们之间的联系完全是通过主模块的控制和调用来实现的。</a:t>
            </a:r>
          </a:p>
        </p:txBody>
      </p:sp>
      <p:sp>
        <p:nvSpPr>
          <p:cNvPr id="37892" name="内容占位符 4"/>
          <p:cNvSpPr>
            <a:spLocks noGrp="1"/>
          </p:cNvSpPr>
          <p:nvPr>
            <p:ph sz="half" idx="4294967295"/>
          </p:nvPr>
        </p:nvSpPr>
        <p:spPr>
          <a:xfrm>
            <a:off x="5219700" y="1323975"/>
            <a:ext cx="3771900" cy="5000625"/>
          </a:xfrm>
        </p:spPr>
        <p:txBody>
          <a:bodyPr/>
          <a:lstStyle/>
          <a:p>
            <a:pPr eaLnBrk="1" hangingPunct="1"/>
            <a:endParaRPr lang="zh-CN" altLang="zh-CN">
              <a:latin typeface="Verdana" panose="020B0804030504040204" pitchFamily="34" charset="0"/>
            </a:endParaRPr>
          </a:p>
        </p:txBody>
      </p:sp>
      <p:pic>
        <p:nvPicPr>
          <p:cNvPr id="378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43063"/>
            <a:ext cx="42672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矩形 5"/>
          <p:cNvSpPr>
            <a:spLocks noChangeArrowheads="1"/>
          </p:cNvSpPr>
          <p:nvPr/>
        </p:nvSpPr>
        <p:spPr bwMode="auto">
          <a:xfrm>
            <a:off x="1785938" y="5357813"/>
            <a:ext cx="64579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lvl="1" eaLnBrk="1" hangingPunct="1">
              <a:buClr>
                <a:srgbClr val="FF0000"/>
              </a:buClr>
              <a:buFontTx/>
              <a:buNone/>
            </a:pPr>
            <a:r>
              <a:rPr lang="zh-CN" altLang="zh-CN">
                <a:latin typeface="Times New Roman" panose="02020503050405090304" pitchFamily="18" charset="0"/>
              </a:rPr>
              <a:t>非直接耦合的模块独立性最强。</a:t>
            </a:r>
          </a:p>
        </p:txBody>
      </p:sp>
    </p:spTree>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5"/>
          <p:cNvSpPr>
            <a:spLocks noGrp="1"/>
          </p:cNvSpPr>
          <p:nvPr>
            <p:ph type="title" idx="4294967295"/>
          </p:nvPr>
        </p:nvSpPr>
        <p:spPr/>
        <p:txBody>
          <a:bodyPr/>
          <a:lstStyle/>
          <a:p>
            <a:pPr eaLnBrk="1" hangingPunct="1"/>
            <a:r>
              <a:rPr lang="zh-CN" altLang="zh-CN">
                <a:latin typeface="宋体" pitchFamily="2" charset="-122"/>
              </a:rPr>
              <a:t>软件设计的目标和任务</a:t>
            </a:r>
          </a:p>
        </p:txBody>
      </p:sp>
      <p:sp>
        <p:nvSpPr>
          <p:cNvPr id="9219" name="内容占位符 2"/>
          <p:cNvSpPr>
            <a:spLocks noGrp="1"/>
          </p:cNvSpPr>
          <p:nvPr>
            <p:ph type="body" idx="4294967295"/>
          </p:nvPr>
        </p:nvSpPr>
        <p:spPr/>
        <p:txBody>
          <a:bodyPr/>
          <a:lstStyle/>
          <a:p>
            <a:pPr eaLnBrk="1" hangingPunct="1">
              <a:lnSpc>
                <a:spcPct val="100000"/>
              </a:lnSpc>
            </a:pPr>
            <a:r>
              <a:rPr lang="zh-CN" altLang="zh-CN" sz="2800">
                <a:solidFill>
                  <a:srgbClr val="FF3300"/>
                </a:solidFill>
                <a:latin typeface="宋体" pitchFamily="2" charset="-122"/>
              </a:rPr>
              <a:t>数据设计</a:t>
            </a:r>
            <a:r>
              <a:rPr lang="zh-CN" altLang="en-US" sz="2800">
                <a:latin typeface="宋体" pitchFamily="2" charset="-122"/>
              </a:rPr>
              <a:t>将类模型转化为设计类的实现以及软件实现所需要的数据结构</a:t>
            </a:r>
            <a:r>
              <a:rPr lang="zh-CN" altLang="zh-CN" sz="2800">
                <a:latin typeface="宋体" pitchFamily="2" charset="-122"/>
              </a:rPr>
              <a:t>。</a:t>
            </a:r>
          </a:p>
          <a:p>
            <a:pPr eaLnBrk="1" hangingPunct="1">
              <a:lnSpc>
                <a:spcPct val="100000"/>
              </a:lnSpc>
            </a:pPr>
            <a:r>
              <a:rPr lang="zh-CN" altLang="en-US" sz="2800">
                <a:solidFill>
                  <a:srgbClr val="FF3300"/>
                </a:solidFill>
                <a:latin typeface="宋体" pitchFamily="2" charset="-122"/>
              </a:rPr>
              <a:t>体系</a:t>
            </a:r>
            <a:r>
              <a:rPr lang="zh-CN" altLang="zh-CN" sz="2800">
                <a:solidFill>
                  <a:srgbClr val="FF3300"/>
                </a:solidFill>
                <a:latin typeface="宋体" pitchFamily="2" charset="-122"/>
              </a:rPr>
              <a:t>结构设计</a:t>
            </a:r>
            <a:r>
              <a:rPr lang="zh-CN" altLang="en-US" sz="2800">
                <a:latin typeface="宋体" pitchFamily="2" charset="-122"/>
              </a:rPr>
              <a:t>定义了软件的主要结构化元素之间的关系，可满足系统需求的体系结构和模式以及影响体系结构实现方式的约束</a:t>
            </a:r>
            <a:r>
              <a:rPr lang="zh-CN" altLang="zh-CN" sz="2800">
                <a:latin typeface="宋体" pitchFamily="2" charset="-122"/>
              </a:rPr>
              <a:t>。</a:t>
            </a:r>
          </a:p>
          <a:p>
            <a:pPr eaLnBrk="1" hangingPunct="1">
              <a:lnSpc>
                <a:spcPct val="100000"/>
              </a:lnSpc>
            </a:pPr>
            <a:r>
              <a:rPr lang="zh-CN" altLang="en-US" sz="2800">
                <a:solidFill>
                  <a:srgbClr val="FF0000"/>
                </a:solidFill>
                <a:latin typeface="宋体" pitchFamily="2" charset="-122"/>
              </a:rPr>
              <a:t>接口设计</a:t>
            </a:r>
            <a:r>
              <a:rPr lang="zh-CN" altLang="en-US" sz="2800">
                <a:latin typeface="宋体" pitchFamily="2" charset="-122"/>
              </a:rPr>
              <a:t>描述了软件和协作系统之间，软件和使用人员之间是如何通信的。</a:t>
            </a:r>
            <a:endParaRPr lang="zh-CN" altLang="zh-CN" sz="2800">
              <a:latin typeface="宋体" pitchFamily="2" charset="-122"/>
            </a:endParaRPr>
          </a:p>
          <a:p>
            <a:pPr eaLnBrk="1" hangingPunct="1">
              <a:lnSpc>
                <a:spcPct val="100000"/>
              </a:lnSpc>
            </a:pPr>
            <a:r>
              <a:rPr lang="zh-CN" altLang="zh-CN" sz="2800">
                <a:solidFill>
                  <a:srgbClr val="FF3300"/>
                </a:solidFill>
                <a:latin typeface="宋体" pitchFamily="2" charset="-122"/>
              </a:rPr>
              <a:t>过程设计</a:t>
            </a:r>
            <a:r>
              <a:rPr lang="en-US" altLang="zh-CN" sz="2800">
                <a:solidFill>
                  <a:srgbClr val="FF3300"/>
                </a:solidFill>
                <a:latin typeface="宋体" pitchFamily="2" charset="-122"/>
              </a:rPr>
              <a:t>/</a:t>
            </a:r>
            <a:r>
              <a:rPr lang="zh-CN" altLang="en-US" sz="2800">
                <a:solidFill>
                  <a:srgbClr val="FF3300"/>
                </a:solidFill>
                <a:latin typeface="宋体" pitchFamily="2" charset="-122"/>
              </a:rPr>
              <a:t>构件设计</a:t>
            </a:r>
            <a:r>
              <a:rPr lang="zh-CN" altLang="zh-CN" sz="2800">
                <a:latin typeface="宋体" pitchFamily="2" charset="-122"/>
              </a:rPr>
              <a:t>则是把结构成份转换成软件的过程性描述。在编码步骤，根据这种过程性描述，生成源程序代码，然后通过测试最终得到完整有效的软件。</a:t>
            </a:r>
            <a:endParaRPr lang="en-US" altLang="zh-CN" sz="2800">
              <a:latin typeface="宋体" pitchFamily="2" charset="-122"/>
            </a:endParaRPr>
          </a:p>
          <a:p>
            <a:pPr eaLnBrk="1" hangingPunct="1">
              <a:lnSpc>
                <a:spcPct val="100000"/>
              </a:lnSpc>
            </a:pPr>
            <a:endParaRPr lang="zh-CN" altLang="zh-CN" sz="2800">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blinds(horizontal)">
                                      <p:cBhvr>
                                        <p:cTn id="22" dur="500"/>
                                        <p:tgtEl>
                                          <p:spTgt spid="92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2"/>
          <p:cNvSpPr>
            <a:spLocks noGrp="1"/>
          </p:cNvSpPr>
          <p:nvPr>
            <p:ph type="title" idx="4294967295"/>
          </p:nvPr>
        </p:nvSpPr>
        <p:spPr/>
        <p:txBody>
          <a:bodyPr/>
          <a:lstStyle/>
          <a:p>
            <a:pPr eaLnBrk="1" hangingPunct="1"/>
            <a:r>
              <a:rPr lang="zh-CN" altLang="zh-CN">
                <a:latin typeface="宋体" pitchFamily="2" charset="-122"/>
              </a:rPr>
              <a:t>数据耦合 </a:t>
            </a:r>
            <a:r>
              <a:rPr lang="en-US" altLang="zh-CN">
                <a:latin typeface="宋体" pitchFamily="2" charset="-122"/>
              </a:rPr>
              <a:t>(Data Coupling)</a:t>
            </a:r>
            <a:endParaRPr lang="zh-CN" altLang="zh-CN">
              <a:latin typeface="宋体" pitchFamily="2" charset="-122"/>
            </a:endParaRPr>
          </a:p>
        </p:txBody>
      </p:sp>
      <p:sp>
        <p:nvSpPr>
          <p:cNvPr id="38915" name="Rectangle 3"/>
          <p:cNvSpPr>
            <a:spLocks noGrp="1" noChangeArrowheads="1"/>
          </p:cNvSpPr>
          <p:nvPr>
            <p:ph idx="4294967295"/>
          </p:nvPr>
        </p:nvSpPr>
        <p:spPr/>
        <p:txBody>
          <a:bodyPr/>
          <a:lstStyle/>
          <a:p>
            <a:pPr eaLnBrk="1" hangingPunct="1"/>
            <a:r>
              <a:rPr lang="zh-CN" altLang="zh-CN">
                <a:latin typeface="宋体" pitchFamily="2" charset="-122"/>
              </a:rPr>
              <a:t>一个模块访问另一个模块时，彼此之间是通过</a:t>
            </a:r>
            <a:r>
              <a:rPr lang="zh-CN" altLang="zh-CN">
                <a:solidFill>
                  <a:srgbClr val="CC0000"/>
                </a:solidFill>
                <a:latin typeface="宋体" pitchFamily="2" charset="-122"/>
              </a:rPr>
              <a:t>简单数据参数</a:t>
            </a:r>
            <a:r>
              <a:rPr lang="zh-CN" altLang="zh-CN">
                <a:solidFill>
                  <a:srgbClr val="CC3399"/>
                </a:solidFill>
                <a:latin typeface="宋体" pitchFamily="2" charset="-122"/>
              </a:rPr>
              <a:t> </a:t>
            </a:r>
            <a:r>
              <a:rPr lang="en-US" altLang="zh-CN">
                <a:latin typeface="宋体" pitchFamily="2" charset="-122"/>
              </a:rPr>
              <a:t>(</a:t>
            </a:r>
            <a:r>
              <a:rPr lang="zh-CN" altLang="zh-CN">
                <a:latin typeface="宋体" pitchFamily="2" charset="-122"/>
              </a:rPr>
              <a:t>不是控制参数、公共数据结构或外部变量</a:t>
            </a:r>
            <a:r>
              <a:rPr lang="en-US" altLang="zh-CN">
                <a:latin typeface="宋体" pitchFamily="2" charset="-122"/>
              </a:rPr>
              <a:t>)</a:t>
            </a:r>
            <a:r>
              <a:rPr lang="zh-CN" altLang="zh-CN">
                <a:latin typeface="宋体" pitchFamily="2" charset="-122"/>
              </a:rPr>
              <a:t>来交换输入、输出信息的。</a:t>
            </a:r>
          </a:p>
        </p:txBody>
      </p:sp>
    </p:spTree>
  </p:cSld>
  <p:clrMapOvr>
    <a:masterClrMapping/>
  </p:clrMapOvr>
  <p:transition>
    <p:cover dir="l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idx="4294967295"/>
          </p:nvPr>
        </p:nvSpPr>
        <p:spPr/>
        <p:txBody>
          <a:bodyPr/>
          <a:lstStyle/>
          <a:p>
            <a:pPr eaLnBrk="1" hangingPunct="1"/>
            <a:r>
              <a:rPr lang="zh-CN" altLang="zh-CN">
                <a:latin typeface="宋体" pitchFamily="2" charset="-122"/>
              </a:rPr>
              <a:t>标记耦合 </a:t>
            </a:r>
            <a:r>
              <a:rPr lang="en-US" altLang="zh-CN">
                <a:latin typeface="宋体" pitchFamily="2" charset="-122"/>
              </a:rPr>
              <a:t>(Stamp Coupling)</a:t>
            </a:r>
            <a:endParaRPr lang="zh-CN" altLang="zh-CN">
              <a:latin typeface="宋体" pitchFamily="2" charset="-122"/>
            </a:endParaRPr>
          </a:p>
        </p:txBody>
      </p:sp>
      <p:sp>
        <p:nvSpPr>
          <p:cNvPr id="39939" name="内容占位符 2"/>
          <p:cNvSpPr>
            <a:spLocks noGrp="1"/>
          </p:cNvSpPr>
          <p:nvPr>
            <p:ph idx="4294967295"/>
          </p:nvPr>
        </p:nvSpPr>
        <p:spPr/>
        <p:txBody>
          <a:bodyPr/>
          <a:lstStyle/>
          <a:p>
            <a:pPr eaLnBrk="1" hangingPunct="1"/>
            <a:r>
              <a:rPr lang="zh-CN" altLang="zh-CN">
                <a:latin typeface="宋体" pitchFamily="2" charset="-122"/>
              </a:rPr>
              <a:t>一组模块通过参数表传递</a:t>
            </a:r>
            <a:r>
              <a:rPr lang="zh-CN" altLang="zh-CN">
                <a:solidFill>
                  <a:srgbClr val="CC0000"/>
                </a:solidFill>
                <a:latin typeface="宋体" pitchFamily="2" charset="-122"/>
              </a:rPr>
              <a:t>记录信息</a:t>
            </a:r>
            <a:r>
              <a:rPr lang="zh-CN" altLang="zh-CN">
                <a:latin typeface="宋体" pitchFamily="2" charset="-122"/>
              </a:rPr>
              <a:t>，就是标记耦合。这个记录是某一数据结构的子结构，而不是简单变量</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3"/>
          <p:cNvSpPr>
            <a:spLocks noGrp="1"/>
          </p:cNvSpPr>
          <p:nvPr>
            <p:ph type="title" idx="4294967295"/>
          </p:nvPr>
        </p:nvSpPr>
        <p:spPr/>
        <p:txBody>
          <a:bodyPr/>
          <a:lstStyle/>
          <a:p>
            <a:pPr eaLnBrk="1" hangingPunct="1"/>
            <a:r>
              <a:rPr lang="zh-CN" altLang="zh-CN">
                <a:latin typeface="宋体" pitchFamily="2" charset="-122"/>
              </a:rPr>
              <a:t>控制耦合 </a:t>
            </a:r>
            <a:r>
              <a:rPr lang="en-US" altLang="zh-CN">
                <a:latin typeface="宋体" pitchFamily="2" charset="-122"/>
              </a:rPr>
              <a:t>(Control Coupling) </a:t>
            </a:r>
            <a:endParaRPr lang="zh-CN" altLang="zh-CN">
              <a:latin typeface="宋体" pitchFamily="2" charset="-122"/>
            </a:endParaRPr>
          </a:p>
        </p:txBody>
      </p:sp>
      <p:sp>
        <p:nvSpPr>
          <p:cNvPr id="40963" name="Rectangle 3"/>
          <p:cNvSpPr>
            <a:spLocks noGrp="1" noChangeArrowheads="1"/>
          </p:cNvSpPr>
          <p:nvPr>
            <p:ph sz="half" idx="4294967295"/>
          </p:nvPr>
        </p:nvSpPr>
        <p:spPr>
          <a:xfrm>
            <a:off x="323850" y="1484313"/>
            <a:ext cx="4103688" cy="4479925"/>
          </a:xfrm>
        </p:spPr>
        <p:txBody>
          <a:bodyPr/>
          <a:lstStyle/>
          <a:p>
            <a:pPr eaLnBrk="1" hangingPunct="1"/>
            <a:r>
              <a:rPr lang="zh-CN" altLang="zh-CN">
                <a:latin typeface="宋体" pitchFamily="2" charset="-122"/>
              </a:rPr>
              <a:t>如果一个模块通过传送开关、标志、名字等控制信息，明显地控制选择另一模块的功能，就是控制耦合。</a:t>
            </a:r>
          </a:p>
        </p:txBody>
      </p:sp>
      <p:sp>
        <p:nvSpPr>
          <p:cNvPr id="40964" name="内容占位符 4"/>
          <p:cNvSpPr>
            <a:spLocks noGrp="1"/>
          </p:cNvSpPr>
          <p:nvPr>
            <p:ph sz="half" idx="4294967295"/>
          </p:nvPr>
        </p:nvSpPr>
        <p:spPr>
          <a:xfrm>
            <a:off x="5219700" y="1323975"/>
            <a:ext cx="3771900" cy="5000625"/>
          </a:xfrm>
        </p:spPr>
        <p:txBody>
          <a:bodyPr/>
          <a:lstStyle/>
          <a:p>
            <a:pPr eaLnBrk="1" hangingPunct="1"/>
            <a:endParaRPr lang="zh-CN" altLang="zh-CN">
              <a:latin typeface="Verdana" panose="020B0804030504040204" pitchFamily="34" charset="0"/>
            </a:endParaRPr>
          </a:p>
        </p:txBody>
      </p:sp>
      <p:pic>
        <p:nvPicPr>
          <p:cNvPr id="409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28750"/>
            <a:ext cx="4311650"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2"/>
          <p:cNvSpPr>
            <a:spLocks noGrp="1"/>
          </p:cNvSpPr>
          <p:nvPr>
            <p:ph type="title" idx="4294967295"/>
          </p:nvPr>
        </p:nvSpPr>
        <p:spPr/>
        <p:txBody>
          <a:bodyPr/>
          <a:lstStyle/>
          <a:p>
            <a:pPr eaLnBrk="1" hangingPunct="1"/>
            <a:r>
              <a:rPr lang="zh-CN" altLang="zh-CN">
                <a:latin typeface="宋体" pitchFamily="2" charset="-122"/>
              </a:rPr>
              <a:t>外部耦合（</a:t>
            </a:r>
            <a:r>
              <a:rPr lang="en-US" altLang="zh-CN">
                <a:latin typeface="宋体" pitchFamily="2" charset="-122"/>
              </a:rPr>
              <a:t>External Coupling</a:t>
            </a:r>
            <a:r>
              <a:rPr lang="zh-CN" altLang="zh-CN">
                <a:latin typeface="宋体" pitchFamily="2" charset="-122"/>
              </a:rPr>
              <a:t>）</a:t>
            </a:r>
          </a:p>
        </p:txBody>
      </p:sp>
      <p:sp>
        <p:nvSpPr>
          <p:cNvPr id="41987" name="Rectangle 3"/>
          <p:cNvSpPr>
            <a:spLocks noGrp="1" noChangeArrowheads="1"/>
          </p:cNvSpPr>
          <p:nvPr>
            <p:ph type="body" idx="4294967295"/>
          </p:nvPr>
        </p:nvSpPr>
        <p:spPr/>
        <p:txBody>
          <a:bodyPr/>
          <a:lstStyle/>
          <a:p>
            <a:pPr eaLnBrk="1" hangingPunct="1"/>
            <a:r>
              <a:rPr lang="zh-CN" altLang="zh-CN">
                <a:latin typeface="宋体" pitchFamily="2" charset="-122"/>
              </a:rPr>
              <a:t>一组模块都访问</a:t>
            </a:r>
            <a:r>
              <a:rPr lang="zh-CN" altLang="zh-CN">
                <a:solidFill>
                  <a:srgbClr val="FF0000"/>
                </a:solidFill>
                <a:latin typeface="宋体" pitchFamily="2" charset="-122"/>
              </a:rPr>
              <a:t>同一全局简单变量</a:t>
            </a:r>
            <a:r>
              <a:rPr lang="zh-CN" altLang="zh-CN">
                <a:latin typeface="宋体" pitchFamily="2" charset="-122"/>
              </a:rPr>
              <a:t>而不是同一全局数据结构，而且不是通过参数表传递该全局变量的信息，则称之为外部耦合。</a:t>
            </a:r>
          </a:p>
        </p:txBody>
      </p:sp>
    </p:spTree>
  </p:cSld>
  <p:clrMapOvr>
    <a:masterClrMapping/>
  </p:clrMapOvr>
  <p:transition>
    <p:cover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p:txBody>
          <a:bodyPr/>
          <a:lstStyle/>
          <a:p>
            <a:pPr eaLnBrk="1" hangingPunct="1"/>
            <a:r>
              <a:rPr lang="zh-CN" altLang="zh-CN">
                <a:latin typeface="宋体" pitchFamily="2" charset="-122"/>
              </a:rPr>
              <a:t>公共耦合（</a:t>
            </a:r>
            <a:r>
              <a:rPr lang="en-US" altLang="zh-CN">
                <a:latin typeface="宋体" pitchFamily="2" charset="-122"/>
              </a:rPr>
              <a:t>Common Coupling</a:t>
            </a:r>
            <a:r>
              <a:rPr lang="zh-CN" altLang="zh-CN">
                <a:latin typeface="宋体" pitchFamily="2" charset="-122"/>
              </a:rPr>
              <a:t>）</a:t>
            </a:r>
          </a:p>
        </p:txBody>
      </p:sp>
      <p:sp>
        <p:nvSpPr>
          <p:cNvPr id="43011" name="内容占位符 2"/>
          <p:cNvSpPr>
            <a:spLocks noGrp="1"/>
          </p:cNvSpPr>
          <p:nvPr>
            <p:ph idx="4294967295"/>
          </p:nvPr>
        </p:nvSpPr>
        <p:spPr/>
        <p:txBody>
          <a:bodyPr/>
          <a:lstStyle/>
          <a:p>
            <a:pPr eaLnBrk="1" hangingPunct="1">
              <a:lnSpc>
                <a:spcPct val="100000"/>
              </a:lnSpc>
            </a:pPr>
            <a:r>
              <a:rPr lang="zh-CN" altLang="zh-CN">
                <a:latin typeface="宋体" pitchFamily="2" charset="-122"/>
              </a:rPr>
              <a:t>若一组模块都访问</a:t>
            </a:r>
            <a:r>
              <a:rPr lang="zh-CN" altLang="zh-CN">
                <a:solidFill>
                  <a:srgbClr val="CC0000"/>
                </a:solidFill>
                <a:latin typeface="宋体" pitchFamily="2" charset="-122"/>
              </a:rPr>
              <a:t>同一个公共数据环境</a:t>
            </a:r>
            <a:r>
              <a:rPr lang="zh-CN" altLang="zh-CN">
                <a:latin typeface="宋体" pitchFamily="2" charset="-122"/>
              </a:rPr>
              <a:t>，则它们之间的耦合就称为公共耦合。公共的数据环境可以是全局数据结构、共享的通信区、内存的公共覆盖区等。</a:t>
            </a:r>
          </a:p>
          <a:p>
            <a:pPr eaLnBrk="1" hangingPunct="1"/>
            <a:endParaRPr lang="zh-CN" altLang="zh-CN">
              <a:latin typeface="宋体" pitchFamily="2" charset="-122"/>
            </a:endParaRPr>
          </a:p>
        </p:txBody>
      </p:sp>
      <p:pic>
        <p:nvPicPr>
          <p:cNvPr id="430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214688"/>
            <a:ext cx="8915400" cy="29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矩形 5"/>
          <p:cNvSpPr>
            <a:spLocks noChangeArrowheads="1"/>
          </p:cNvSpPr>
          <p:nvPr/>
        </p:nvSpPr>
        <p:spPr bwMode="auto">
          <a:xfrm>
            <a:off x="1928813" y="6211888"/>
            <a:ext cx="72151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2200">
                <a:latin typeface="Times New Roman" panose="02020503050405090304" pitchFamily="18" charset="0"/>
              </a:rPr>
              <a:t>公共耦合的复杂程度随耦合模块的个数增加而显著增加。</a:t>
            </a:r>
            <a:endParaRPr lang="zh-CN" altLang="zh-CN" sz="22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2"/>
          <p:cNvSpPr>
            <a:spLocks noGrp="1"/>
          </p:cNvSpPr>
          <p:nvPr>
            <p:ph type="title" idx="4294967295"/>
          </p:nvPr>
        </p:nvSpPr>
        <p:spPr/>
        <p:txBody>
          <a:bodyPr/>
          <a:lstStyle/>
          <a:p>
            <a:pPr eaLnBrk="1" hangingPunct="1"/>
            <a:r>
              <a:rPr lang="zh-CN" altLang="zh-CN">
                <a:latin typeface="宋体" pitchFamily="2" charset="-122"/>
              </a:rPr>
              <a:t>内容耦合 </a:t>
            </a:r>
            <a:r>
              <a:rPr lang="en-US" altLang="zh-CN">
                <a:latin typeface="宋体" pitchFamily="2" charset="-122"/>
              </a:rPr>
              <a:t>(Content Coupling)</a:t>
            </a:r>
            <a:endParaRPr lang="zh-CN" altLang="zh-CN">
              <a:latin typeface="宋体" pitchFamily="2" charset="-122"/>
            </a:endParaRPr>
          </a:p>
        </p:txBody>
      </p:sp>
      <p:sp>
        <p:nvSpPr>
          <p:cNvPr id="44035" name="Rectangle 3"/>
          <p:cNvSpPr>
            <a:spLocks noGrp="1" noChangeArrowheads="1"/>
          </p:cNvSpPr>
          <p:nvPr>
            <p:ph idx="4294967295"/>
          </p:nvPr>
        </p:nvSpPr>
        <p:spPr>
          <a:xfrm>
            <a:off x="684213" y="1341438"/>
            <a:ext cx="7848600" cy="5000625"/>
          </a:xfrm>
        </p:spPr>
        <p:txBody>
          <a:bodyPr/>
          <a:lstStyle/>
          <a:p>
            <a:pPr eaLnBrk="1" hangingPunct="1">
              <a:lnSpc>
                <a:spcPct val="95000"/>
              </a:lnSpc>
            </a:pPr>
            <a:r>
              <a:rPr lang="zh-CN" altLang="zh-CN">
                <a:latin typeface="宋体" pitchFamily="2" charset="-122"/>
              </a:rPr>
              <a:t>如果发生下列情形，两个模块之间就发生了内容耦合</a:t>
            </a:r>
            <a:endParaRPr lang="en-US" altLang="zh-CN">
              <a:latin typeface="宋体" pitchFamily="2" charset="-122"/>
            </a:endParaRPr>
          </a:p>
          <a:p>
            <a:pPr marL="971550" lvl="1" indent="-514350" eaLnBrk="1" hangingPunct="1">
              <a:lnSpc>
                <a:spcPct val="100000"/>
              </a:lnSpc>
              <a:spcBef>
                <a:spcPct val="0"/>
              </a:spcBef>
              <a:buFontTx/>
              <a:buAutoNum type="arabicPeriod"/>
            </a:pPr>
            <a:r>
              <a:rPr lang="zh-CN" altLang="zh-CN">
                <a:latin typeface="宋体" pitchFamily="2" charset="-122"/>
              </a:rPr>
              <a:t> 一个模块直接访问另一个模块的内部数据</a:t>
            </a:r>
            <a:r>
              <a:rPr lang="en-US" altLang="zh-CN">
                <a:latin typeface="宋体" pitchFamily="2" charset="-122"/>
              </a:rPr>
              <a:t>;</a:t>
            </a:r>
          </a:p>
          <a:p>
            <a:pPr marL="971550" lvl="1" indent="-514350" eaLnBrk="1" hangingPunct="1">
              <a:lnSpc>
                <a:spcPct val="100000"/>
              </a:lnSpc>
              <a:spcBef>
                <a:spcPct val="0"/>
              </a:spcBef>
              <a:buFontTx/>
              <a:buAutoNum type="arabicPeriod"/>
            </a:pPr>
            <a:r>
              <a:rPr lang="zh-CN" altLang="zh-CN">
                <a:latin typeface="宋体" pitchFamily="2" charset="-122"/>
              </a:rPr>
              <a:t>一个模块不通过正常入口转到另一模块内部</a:t>
            </a:r>
            <a:r>
              <a:rPr lang="en-US" altLang="zh-CN">
                <a:latin typeface="宋体" pitchFamily="2" charset="-122"/>
              </a:rPr>
              <a:t>;</a:t>
            </a:r>
          </a:p>
          <a:p>
            <a:pPr marL="971550" lvl="1" indent="-514350" eaLnBrk="1" hangingPunct="1">
              <a:lnSpc>
                <a:spcPct val="100000"/>
              </a:lnSpc>
              <a:spcBef>
                <a:spcPct val="0"/>
              </a:spcBef>
              <a:buFontTx/>
              <a:buAutoNum type="arabicPeriod"/>
            </a:pPr>
            <a:r>
              <a:rPr lang="zh-CN" altLang="zh-CN">
                <a:latin typeface="宋体" pitchFamily="2" charset="-122"/>
              </a:rPr>
              <a:t>两个模块有一部分程序代码重迭</a:t>
            </a:r>
            <a:r>
              <a:rPr lang="en-US" altLang="zh-CN">
                <a:latin typeface="宋体" pitchFamily="2" charset="-122"/>
              </a:rPr>
              <a:t>(</a:t>
            </a:r>
            <a:r>
              <a:rPr lang="zh-CN" altLang="zh-CN">
                <a:latin typeface="宋体" pitchFamily="2" charset="-122"/>
              </a:rPr>
              <a:t>只可能出现在汇编语言中</a:t>
            </a:r>
            <a:r>
              <a:rPr lang="en-US" altLang="zh-CN">
                <a:latin typeface="宋体" pitchFamily="2" charset="-122"/>
              </a:rPr>
              <a:t>);</a:t>
            </a:r>
          </a:p>
          <a:p>
            <a:pPr marL="971550" lvl="1" indent="-514350" eaLnBrk="1" hangingPunct="1">
              <a:lnSpc>
                <a:spcPct val="100000"/>
              </a:lnSpc>
              <a:spcBef>
                <a:spcPct val="0"/>
              </a:spcBef>
              <a:buFontTx/>
              <a:buAutoNum type="arabicPeriod"/>
            </a:pPr>
            <a:r>
              <a:rPr lang="zh-CN" altLang="zh-CN">
                <a:latin typeface="宋体" pitchFamily="2" charset="-122"/>
              </a:rPr>
              <a:t>一个模块有多个入口。</a:t>
            </a:r>
          </a:p>
        </p:txBody>
      </p:sp>
      <p:pic>
        <p:nvPicPr>
          <p:cNvPr id="440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3" y="4940300"/>
            <a:ext cx="91424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8"/>
          <p:cNvSpPr>
            <a:spLocks noChangeArrowheads="1"/>
          </p:cNvSpPr>
          <p:nvPr/>
        </p:nvSpPr>
        <p:spPr bwMode="auto">
          <a:xfrm>
            <a:off x="785813" y="1500188"/>
            <a:ext cx="8034337" cy="701675"/>
          </a:xfrm>
          <a:prstGeom prst="rect">
            <a:avLst/>
          </a:prstGeom>
          <a:noFill/>
          <a:ln w="9525">
            <a:noFill/>
            <a:miter lim="800000"/>
          </a:ln>
        </p:spPr>
        <p:txBody>
          <a:bodyPr>
            <a:spAutoFit/>
          </a:bodyPr>
          <a:lstStyle/>
          <a:p>
            <a:pPr eaLnBrk="1" hangingPunct="1">
              <a:defRPr/>
            </a:pPr>
            <a:r>
              <a:rPr lang="zh-CN" sz="4000" b="1">
                <a:effectLst>
                  <a:outerShdw blurRad="38100" dist="38100" dir="2700000" algn="tl">
                    <a:srgbClr val="C0C0C0"/>
                  </a:outerShdw>
                </a:effectLst>
                <a:latin typeface="仿宋_GB2312" pitchFamily="49" charset="-122"/>
              </a:rPr>
              <a:t>实际上，模块之间是混合式的耦合</a:t>
            </a:r>
            <a:endParaRPr lang="en-US" sz="4000" b="1">
              <a:effectLst>
                <a:outerShdw blurRad="38100" dist="38100" dir="2700000" algn="tl">
                  <a:srgbClr val="C0C0C0"/>
                </a:outerShdw>
              </a:effectLst>
              <a:latin typeface="仿宋_GB2312" pitchFamily="49" charset="-122"/>
            </a:endParaRPr>
          </a:p>
        </p:txBody>
      </p:sp>
      <p:sp>
        <p:nvSpPr>
          <p:cNvPr id="44035" name="Text Box 10"/>
          <p:cNvSpPr txBox="1">
            <a:spLocks noChangeArrowheads="1"/>
          </p:cNvSpPr>
          <p:nvPr/>
        </p:nvSpPr>
        <p:spPr bwMode="auto">
          <a:xfrm>
            <a:off x="571500" y="3071813"/>
            <a:ext cx="8367713"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49655" indent="-1049655">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eaLnBrk="1" hangingPunct="1">
              <a:lnSpc>
                <a:spcPct val="100000"/>
              </a:lnSpc>
              <a:spcBef>
                <a:spcPct val="50000"/>
              </a:spcBef>
              <a:buFontTx/>
              <a:buNone/>
            </a:pPr>
            <a:r>
              <a:rPr lang="zh-CN" altLang="zh-CN" b="1">
                <a:solidFill>
                  <a:srgbClr val="FF0000"/>
                </a:solidFill>
                <a:latin typeface="仿宋_GB2312" pitchFamily="49" charset="-122"/>
                <a:sym typeface="Wingdings" panose="05000000000000000000" pitchFamily="2" charset="2"/>
              </a:rPr>
              <a:t>原则</a:t>
            </a:r>
            <a:endParaRPr lang="en-US" altLang="zh-CN" b="1">
              <a:solidFill>
                <a:srgbClr val="FF0000"/>
              </a:solidFill>
              <a:latin typeface="仿宋_GB2312" pitchFamily="49" charset="-122"/>
              <a:sym typeface="Wingdings" panose="05000000000000000000" pitchFamily="2" charset="2"/>
            </a:endParaRPr>
          </a:p>
          <a:p>
            <a:pPr algn="ctr" eaLnBrk="1" hangingPunct="1">
              <a:lnSpc>
                <a:spcPct val="100000"/>
              </a:lnSpc>
              <a:spcBef>
                <a:spcPct val="50000"/>
              </a:spcBef>
              <a:buFontTx/>
              <a:buNone/>
            </a:pPr>
            <a:r>
              <a:rPr lang="zh-CN" altLang="zh-CN" b="1">
                <a:latin typeface="仿宋_GB2312" pitchFamily="49" charset="-122"/>
                <a:sym typeface="Wingdings" panose="05000000000000000000" pitchFamily="2" charset="2"/>
              </a:rPr>
              <a:t>尽量使用数据耦合，少用控制耦合，限制公共耦合的范围，完全不用内容耦合。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checkerboard(across)">
                                      <p:cBhvr>
                                        <p:cTn id="7" dur="500"/>
                                        <p:tgtEl>
                                          <p:spTgt spid="44035"/>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ChangeArrowheads="1"/>
          </p:cNvSpPr>
          <p:nvPr/>
        </p:nvSpPr>
        <p:spPr bwMode="auto">
          <a:xfrm>
            <a:off x="0" y="2219325"/>
            <a:ext cx="244475" cy="168275"/>
          </a:xfrm>
          <a:prstGeom prst="rect">
            <a:avLst/>
          </a:prstGeom>
          <a:noFill/>
          <a:ln w="9525">
            <a:noFill/>
            <a:miter lim="800000"/>
          </a:ln>
        </p:spPr>
        <p:txBody>
          <a:bodyPr wrap="none" lIns="0" tIns="0" rIns="0" bIns="0">
            <a:spAutoFit/>
          </a:bodyPr>
          <a:lstStyle/>
          <a:p>
            <a:pPr eaLnBrk="1" hangingPunct="1">
              <a:defRPr/>
            </a:pPr>
            <a:r>
              <a:rPr lang="en-US" sz="1100"/>
              <a:t>       </a:t>
            </a:r>
            <a:endParaRPr lang="en-US">
              <a:effectLst>
                <a:outerShdw blurRad="38100" dist="38100" dir="2700000" algn="tl">
                  <a:srgbClr val="C0C0C0"/>
                </a:outerShdw>
              </a:effectLst>
            </a:endParaRPr>
          </a:p>
        </p:txBody>
      </p:sp>
      <p:sp>
        <p:nvSpPr>
          <p:cNvPr id="45059" name="Rectangle 8"/>
          <p:cNvSpPr>
            <a:spLocks noChangeArrowheads="1"/>
          </p:cNvSpPr>
          <p:nvPr/>
        </p:nvSpPr>
        <p:spPr bwMode="auto">
          <a:xfrm>
            <a:off x="1000125" y="2219325"/>
            <a:ext cx="942975" cy="168275"/>
          </a:xfrm>
          <a:prstGeom prst="rect">
            <a:avLst/>
          </a:prstGeom>
          <a:noFill/>
          <a:ln w="9525">
            <a:noFill/>
            <a:miter lim="800000"/>
          </a:ln>
        </p:spPr>
        <p:txBody>
          <a:bodyPr wrap="none" lIns="0" tIns="0" rIns="0" bIns="0">
            <a:spAutoFit/>
          </a:bodyPr>
          <a:lstStyle/>
          <a:p>
            <a:pPr eaLnBrk="1" hangingPunct="1">
              <a:defRPr/>
            </a:pPr>
            <a:r>
              <a:rPr lang="en-US" sz="1100"/>
              <a:t>                           </a:t>
            </a:r>
            <a:endParaRPr lang="en-US">
              <a:effectLst>
                <a:outerShdw blurRad="38100" dist="38100" dir="2700000" algn="tl">
                  <a:srgbClr val="C0C0C0"/>
                </a:outerShdw>
              </a:effectLst>
            </a:endParaRPr>
          </a:p>
        </p:txBody>
      </p:sp>
      <p:sp>
        <p:nvSpPr>
          <p:cNvPr id="45060" name="Rectangle 10"/>
          <p:cNvSpPr>
            <a:spLocks noChangeArrowheads="1"/>
          </p:cNvSpPr>
          <p:nvPr/>
        </p:nvSpPr>
        <p:spPr bwMode="auto">
          <a:xfrm>
            <a:off x="3429000" y="2209800"/>
            <a:ext cx="44450" cy="122238"/>
          </a:xfrm>
          <a:prstGeom prst="rect">
            <a:avLst/>
          </a:prstGeom>
          <a:noFill/>
          <a:ln w="9525">
            <a:noFill/>
            <a:miter lim="800000"/>
          </a:ln>
        </p:spPr>
        <p:txBody>
          <a:bodyPr wrap="none" lIns="0" tIns="0" rIns="0" bIns="0">
            <a:spAutoFit/>
          </a:bodyPr>
          <a:lstStyle/>
          <a:p>
            <a:pPr eaLnBrk="1" hangingPunct="1">
              <a:defRPr/>
            </a:pPr>
            <a:r>
              <a:rPr lang="en-US" sz="800"/>
              <a:t>c</a:t>
            </a:r>
            <a:endParaRPr lang="en-US">
              <a:effectLst>
                <a:outerShdw blurRad="38100" dist="38100" dir="2700000" algn="tl">
                  <a:srgbClr val="C0C0C0"/>
                </a:outerShdw>
              </a:effectLst>
            </a:endParaRPr>
          </a:p>
        </p:txBody>
      </p:sp>
      <p:sp>
        <p:nvSpPr>
          <p:cNvPr id="45061" name="Rectangle 12"/>
          <p:cNvSpPr>
            <a:spLocks noChangeArrowheads="1"/>
          </p:cNvSpPr>
          <p:nvPr/>
        </p:nvSpPr>
        <p:spPr bwMode="auto">
          <a:xfrm>
            <a:off x="3028950" y="2247900"/>
            <a:ext cx="25400" cy="122238"/>
          </a:xfrm>
          <a:prstGeom prst="rect">
            <a:avLst/>
          </a:prstGeom>
          <a:noFill/>
          <a:ln w="9525">
            <a:noFill/>
            <a:miter lim="800000"/>
          </a:ln>
        </p:spPr>
        <p:txBody>
          <a:bodyPr wrap="none" lIns="0" tIns="0" rIns="0" bIns="0">
            <a:spAutoFit/>
          </a:bodyPr>
          <a:lstStyle/>
          <a:p>
            <a:pPr eaLnBrk="1" hangingPunct="1">
              <a:defRPr/>
            </a:pPr>
            <a:r>
              <a:rPr lang="en-US" sz="800"/>
              <a:t> </a:t>
            </a:r>
            <a:endParaRPr lang="en-US">
              <a:effectLst>
                <a:outerShdw blurRad="38100" dist="38100" dir="2700000" algn="tl">
                  <a:srgbClr val="C0C0C0"/>
                </a:outerShdw>
              </a:effectLst>
            </a:endParaRPr>
          </a:p>
        </p:txBody>
      </p:sp>
      <p:sp>
        <p:nvSpPr>
          <p:cNvPr id="46086" name="Rectangle 14"/>
          <p:cNvSpPr>
            <a:spLocks noGrp="1" noChangeArrowheads="1"/>
          </p:cNvSpPr>
          <p:nvPr>
            <p:ph type="title" idx="4294967295"/>
          </p:nvPr>
        </p:nvSpPr>
        <p:spPr/>
        <p:txBody>
          <a:bodyPr/>
          <a:lstStyle/>
          <a:p>
            <a:pPr eaLnBrk="1" hangingPunct="1"/>
            <a:r>
              <a:rPr lang="zh-CN" altLang="zh-CN">
                <a:latin typeface="宋体" pitchFamily="2" charset="-122"/>
              </a:rPr>
              <a:t>模块内聚</a:t>
            </a:r>
          </a:p>
        </p:txBody>
      </p:sp>
      <p:sp>
        <p:nvSpPr>
          <p:cNvPr id="46087" name="Rectangle 8"/>
          <p:cNvSpPr>
            <a:spLocks noGrp="1" noChangeArrowheads="1"/>
          </p:cNvSpPr>
          <p:nvPr>
            <p:ph type="body" idx="4294967295"/>
          </p:nvPr>
        </p:nvSpPr>
        <p:spPr/>
        <p:txBody>
          <a:bodyPr/>
          <a:lstStyle/>
          <a:p>
            <a:pPr eaLnBrk="1" hangingPunct="1"/>
            <a:endParaRPr lang="zh-CN" altLang="zh-CN">
              <a:latin typeface="Verdana" panose="020B0804030504040204" pitchFamily="34" charset="0"/>
            </a:endParaRPr>
          </a:p>
        </p:txBody>
      </p:sp>
      <p:pic>
        <p:nvPicPr>
          <p:cNvPr id="46088"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71688"/>
            <a:ext cx="883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dir="in"/>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2"/>
          <p:cNvSpPr>
            <a:spLocks noGrp="1"/>
          </p:cNvSpPr>
          <p:nvPr>
            <p:ph type="title" idx="4294967295"/>
          </p:nvPr>
        </p:nvSpPr>
        <p:spPr/>
        <p:txBody>
          <a:bodyPr/>
          <a:lstStyle/>
          <a:p>
            <a:pPr eaLnBrk="1" hangingPunct="1">
              <a:lnSpc>
                <a:spcPct val="110000"/>
              </a:lnSpc>
            </a:pPr>
            <a:r>
              <a:rPr lang="zh-CN" altLang="zh-CN" sz="4000">
                <a:latin typeface="宋体" pitchFamily="2" charset="-122"/>
              </a:rPr>
              <a:t>功能内聚 </a:t>
            </a:r>
            <a:r>
              <a:rPr lang="en-US" altLang="zh-CN" sz="4000">
                <a:latin typeface="宋体" pitchFamily="2" charset="-122"/>
              </a:rPr>
              <a:t>(Functional Cohesion)</a:t>
            </a:r>
            <a:endParaRPr lang="zh-CN" altLang="zh-CN" sz="4000">
              <a:latin typeface="宋体" pitchFamily="2" charset="-122"/>
            </a:endParaRPr>
          </a:p>
        </p:txBody>
      </p:sp>
      <p:sp>
        <p:nvSpPr>
          <p:cNvPr id="47107" name="Rectangle 3"/>
          <p:cNvSpPr>
            <a:spLocks noGrp="1" noChangeArrowheads="1"/>
          </p:cNvSpPr>
          <p:nvPr>
            <p:ph type="body" idx="4294967295"/>
          </p:nvPr>
        </p:nvSpPr>
        <p:spPr/>
        <p:txBody>
          <a:bodyPr/>
          <a:lstStyle/>
          <a:p>
            <a:pPr eaLnBrk="1" hangingPunct="1">
              <a:spcBef>
                <a:spcPct val="0"/>
              </a:spcBef>
            </a:pPr>
            <a:r>
              <a:rPr lang="zh-CN" altLang="zh-CN">
                <a:latin typeface="宋体" pitchFamily="2" charset="-122"/>
              </a:rPr>
              <a:t>一个模块中各个部分都是</a:t>
            </a:r>
            <a:r>
              <a:rPr lang="zh-CN" altLang="zh-CN">
                <a:solidFill>
                  <a:srgbClr val="CC0000"/>
                </a:solidFill>
                <a:latin typeface="宋体" pitchFamily="2" charset="-122"/>
              </a:rPr>
              <a:t>完成某一具体功能</a:t>
            </a:r>
            <a:r>
              <a:rPr lang="zh-CN" altLang="zh-CN">
                <a:latin typeface="宋体" pitchFamily="2" charset="-122"/>
              </a:rPr>
              <a:t>必不可少的组成部分，或者说该模块中所有部分都是为了完成一项具体功能而协同工作，紧密联系，不可分割的。则称该模块为功能内聚模块。</a:t>
            </a:r>
          </a:p>
        </p:txBody>
      </p:sp>
    </p:spTree>
  </p:cSld>
  <p:clrMapOvr>
    <a:masterClrMapping/>
  </p:clrMapOvr>
  <p:transition>
    <p:spli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4294967295"/>
          </p:nvPr>
        </p:nvSpPr>
        <p:spPr>
          <a:xfrm>
            <a:off x="0" y="1700213"/>
            <a:ext cx="4962525" cy="5867400"/>
          </a:xfrm>
        </p:spPr>
        <p:txBody>
          <a:bodyPr/>
          <a:lstStyle/>
          <a:p>
            <a:pPr eaLnBrk="1" hangingPunct="1">
              <a:lnSpc>
                <a:spcPct val="100000"/>
              </a:lnSpc>
              <a:spcBef>
                <a:spcPct val="0"/>
              </a:spcBef>
            </a:pPr>
            <a:r>
              <a:rPr lang="zh-CN" altLang="zh-CN" sz="2800">
                <a:latin typeface="宋体" pitchFamily="2" charset="-122"/>
              </a:rPr>
              <a:t>这种模块</a:t>
            </a:r>
            <a:r>
              <a:rPr lang="zh-CN" altLang="zh-CN" sz="2800">
                <a:solidFill>
                  <a:srgbClr val="CC0000"/>
                </a:solidFill>
                <a:latin typeface="宋体" pitchFamily="2" charset="-122"/>
              </a:rPr>
              <a:t>完成多个功能，各个功能都在同一数据结构上操作</a:t>
            </a:r>
            <a:r>
              <a:rPr lang="zh-CN" altLang="zh-CN" sz="2800">
                <a:latin typeface="宋体" pitchFamily="2" charset="-122"/>
              </a:rPr>
              <a:t>，每一项功能有一个唯一的入口点。这个模块将根据不同的要求，确定该执行哪一个功能。由于这个模块的所有功能都是基于同一个数据结构（符号表），因此，它是一个信息内聚的模块。</a:t>
            </a:r>
          </a:p>
        </p:txBody>
      </p:sp>
      <p:sp>
        <p:nvSpPr>
          <p:cNvPr id="48131" name="标题 2"/>
          <p:cNvSpPr>
            <a:spLocks noGrp="1"/>
          </p:cNvSpPr>
          <p:nvPr>
            <p:ph type="title" idx="4294967295"/>
          </p:nvPr>
        </p:nvSpPr>
        <p:spPr>
          <a:xfrm>
            <a:off x="539750" y="503238"/>
            <a:ext cx="8375650" cy="563562"/>
          </a:xfrm>
        </p:spPr>
        <p:txBody>
          <a:bodyPr/>
          <a:lstStyle/>
          <a:p>
            <a:pPr eaLnBrk="1" hangingPunct="1">
              <a:buFont typeface="Monotype Sorts"/>
              <a:buNone/>
            </a:pPr>
            <a:r>
              <a:rPr lang="zh-CN" altLang="zh-CN" sz="4000">
                <a:latin typeface="宋体" pitchFamily="2" charset="-122"/>
              </a:rPr>
              <a:t>信息内聚</a:t>
            </a:r>
            <a:r>
              <a:rPr lang="en-US" altLang="zh-CN" sz="4000">
                <a:latin typeface="宋体" pitchFamily="2" charset="-122"/>
              </a:rPr>
              <a:t>(Informational Cohesion)</a:t>
            </a:r>
            <a:endParaRPr lang="zh-CN" altLang="zh-CN" sz="4000">
              <a:latin typeface="宋体" pitchFamily="2" charset="-122"/>
            </a:endParaRPr>
          </a:p>
        </p:txBody>
      </p:sp>
      <p:pic>
        <p:nvPicPr>
          <p:cNvPr id="4813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214563"/>
            <a:ext cx="4143375"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1400"/>
              <a:t>软件学院  软件工程导论</a:t>
            </a:r>
            <a:endParaRPr lang="en-US" altLang="zh-CN" sz="1400"/>
          </a:p>
        </p:txBody>
      </p:sp>
      <p:pic>
        <p:nvPicPr>
          <p:cNvPr id="1024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225" y="0"/>
            <a:ext cx="1015365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文本框 2"/>
          <p:cNvSpPr txBox="1">
            <a:spLocks noChangeArrowheads="1"/>
          </p:cNvSpPr>
          <p:nvPr/>
        </p:nvSpPr>
        <p:spPr bwMode="auto">
          <a:xfrm>
            <a:off x="3059113" y="6021388"/>
            <a:ext cx="3481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r>
              <a:rPr lang="zh-CN" altLang="en-US" b="1"/>
              <a:t>图 从需求模型到设计模型的转换</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2"/>
          <p:cNvSpPr>
            <a:spLocks noGrp="1"/>
          </p:cNvSpPr>
          <p:nvPr>
            <p:ph type="title" idx="4294967295"/>
          </p:nvPr>
        </p:nvSpPr>
        <p:spPr/>
        <p:txBody>
          <a:bodyPr/>
          <a:lstStyle/>
          <a:p>
            <a:pPr eaLnBrk="1" hangingPunct="1"/>
            <a:r>
              <a:rPr lang="zh-CN" altLang="zh-CN">
                <a:latin typeface="宋体" pitchFamily="2" charset="-122"/>
              </a:rPr>
              <a:t>信息内聚</a:t>
            </a:r>
          </a:p>
        </p:txBody>
      </p:sp>
      <p:sp>
        <p:nvSpPr>
          <p:cNvPr id="49155" name="Rectangle 3"/>
          <p:cNvSpPr>
            <a:spLocks noGrp="1" noChangeArrowheads="1"/>
          </p:cNvSpPr>
          <p:nvPr>
            <p:ph idx="4294967295"/>
          </p:nvPr>
        </p:nvSpPr>
        <p:spPr/>
        <p:txBody>
          <a:bodyPr/>
          <a:lstStyle/>
          <a:p>
            <a:pPr eaLnBrk="1" hangingPunct="1">
              <a:lnSpc>
                <a:spcPct val="110000"/>
              </a:lnSpc>
            </a:pPr>
            <a:r>
              <a:rPr lang="zh-CN" altLang="zh-CN" sz="3600">
                <a:latin typeface="宋体" pitchFamily="2" charset="-122"/>
              </a:rPr>
              <a:t>信息内聚模块可以看成是多个功能内聚模块的组合，并且达到信息的隐蔽。即把某个数据结构、资源或设备隐蔽在一个模块内，不为别的模块所知晓。</a:t>
            </a:r>
            <a:endParaRPr lang="zh-CN" altLang="zh-CN">
              <a:latin typeface="宋体" pitchFamily="2" charset="-122"/>
            </a:endParaRPr>
          </a:p>
        </p:txBody>
      </p:sp>
    </p:spTree>
  </p:cSld>
  <p:clrMapOvr>
    <a:masterClrMapping/>
  </p:clrMapOvr>
  <p:transition>
    <p:strips dir="l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2"/>
          <p:cNvSpPr>
            <a:spLocks noGrp="1"/>
          </p:cNvSpPr>
          <p:nvPr>
            <p:ph type="title" idx="4294967295"/>
          </p:nvPr>
        </p:nvSpPr>
        <p:spPr/>
        <p:txBody>
          <a:bodyPr/>
          <a:lstStyle/>
          <a:p>
            <a:pPr eaLnBrk="1" hangingPunct="1">
              <a:lnSpc>
                <a:spcPct val="105000"/>
              </a:lnSpc>
              <a:buFont typeface="Monotype Sorts"/>
              <a:buNone/>
            </a:pPr>
            <a:r>
              <a:rPr lang="zh-CN" altLang="zh-CN">
                <a:latin typeface="宋体" pitchFamily="2" charset="-122"/>
              </a:rPr>
              <a:t>通信内聚 </a:t>
            </a:r>
            <a:r>
              <a:rPr lang="en-US" altLang="zh-CN" sz="2400">
                <a:latin typeface="宋体" pitchFamily="2" charset="-122"/>
              </a:rPr>
              <a:t>(Communication Cohesion)</a:t>
            </a:r>
            <a:endParaRPr lang="zh-CN" altLang="zh-CN" sz="2400">
              <a:latin typeface="宋体" pitchFamily="2" charset="-122"/>
            </a:endParaRPr>
          </a:p>
        </p:txBody>
      </p:sp>
      <p:sp>
        <p:nvSpPr>
          <p:cNvPr id="50179" name="Rectangle 1027"/>
          <p:cNvSpPr>
            <a:spLocks noGrp="1" noChangeArrowheads="1"/>
          </p:cNvSpPr>
          <p:nvPr>
            <p:ph type="body" idx="4294967295"/>
          </p:nvPr>
        </p:nvSpPr>
        <p:spPr/>
        <p:txBody>
          <a:bodyPr/>
          <a:lstStyle/>
          <a:p>
            <a:pPr eaLnBrk="1" hangingPunct="1">
              <a:lnSpc>
                <a:spcPct val="105000"/>
              </a:lnSpc>
            </a:pPr>
            <a:r>
              <a:rPr lang="zh-CN" altLang="zh-CN" sz="3600">
                <a:latin typeface="宋体" pitchFamily="2" charset="-122"/>
              </a:rPr>
              <a:t>如果一个模块内各功能部分都使用了相同的输入数据，或产生了相同的输出数据，则称之为通信内聚模块。通常，通信内聚模块是通过数据流图来定义的。</a:t>
            </a:r>
            <a:endParaRPr lang="zh-CN" altLang="zh-CN" sz="4000">
              <a:latin typeface="宋体" pitchFamily="2" charset="-122"/>
            </a:endParaRPr>
          </a:p>
        </p:txBody>
      </p:sp>
    </p:spTree>
  </p:cSld>
  <p:clrMapOvr>
    <a:masterClrMapping/>
  </p:clrMapOvr>
  <p:transition>
    <p:strip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7630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2"/>
          <p:cNvSpPr>
            <a:spLocks noGrp="1"/>
          </p:cNvSpPr>
          <p:nvPr>
            <p:ph type="title" idx="4294967295"/>
          </p:nvPr>
        </p:nvSpPr>
        <p:spPr/>
        <p:txBody>
          <a:bodyPr/>
          <a:lstStyle/>
          <a:p>
            <a:pPr eaLnBrk="1" hangingPunct="1">
              <a:lnSpc>
                <a:spcPct val="105000"/>
              </a:lnSpc>
            </a:pPr>
            <a:r>
              <a:rPr lang="zh-CN" altLang="zh-CN">
                <a:latin typeface="宋体" pitchFamily="2" charset="-122"/>
              </a:rPr>
              <a:t>过程内聚</a:t>
            </a:r>
            <a:r>
              <a:rPr lang="zh-CN" altLang="zh-CN" sz="2400">
                <a:latin typeface="宋体" pitchFamily="2" charset="-122"/>
              </a:rPr>
              <a:t>（</a:t>
            </a:r>
            <a:r>
              <a:rPr lang="en-US" altLang="zh-CN" sz="2400">
                <a:latin typeface="宋体" pitchFamily="2" charset="-122"/>
              </a:rPr>
              <a:t>Procedural Cohesion</a:t>
            </a:r>
            <a:r>
              <a:rPr lang="zh-CN" altLang="zh-CN" sz="2400">
                <a:latin typeface="宋体" pitchFamily="2" charset="-122"/>
              </a:rPr>
              <a:t>）</a:t>
            </a:r>
            <a:r>
              <a:rPr lang="zh-CN" altLang="zh-CN">
                <a:latin typeface="宋体" pitchFamily="2" charset="-122"/>
              </a:rPr>
              <a:t> </a:t>
            </a:r>
          </a:p>
        </p:txBody>
      </p:sp>
      <p:sp>
        <p:nvSpPr>
          <p:cNvPr id="52227" name="Rectangle 3"/>
          <p:cNvSpPr>
            <a:spLocks noGrp="1" noChangeArrowheads="1"/>
          </p:cNvSpPr>
          <p:nvPr>
            <p:ph type="body" idx="4294967295"/>
          </p:nvPr>
        </p:nvSpPr>
        <p:spPr/>
        <p:txBody>
          <a:bodyPr/>
          <a:lstStyle/>
          <a:p>
            <a:pPr eaLnBrk="1" hangingPunct="1">
              <a:lnSpc>
                <a:spcPct val="105000"/>
              </a:lnSpc>
              <a:spcBef>
                <a:spcPct val="0"/>
              </a:spcBef>
            </a:pPr>
            <a:r>
              <a:rPr lang="zh-CN" altLang="zh-CN">
                <a:latin typeface="宋体" pitchFamily="2" charset="-122"/>
              </a:rPr>
              <a:t>使用流程图做为工具设计程序时，</a:t>
            </a:r>
            <a:r>
              <a:rPr lang="zh-CN" altLang="zh-CN">
                <a:solidFill>
                  <a:srgbClr val="FF0000"/>
                </a:solidFill>
                <a:latin typeface="宋体" pitchFamily="2" charset="-122"/>
              </a:rPr>
              <a:t>把流程图中的某一部分划出组成模块</a:t>
            </a:r>
            <a:r>
              <a:rPr lang="zh-CN" altLang="zh-CN">
                <a:latin typeface="宋体" pitchFamily="2" charset="-122"/>
              </a:rPr>
              <a:t>，就得到过程内聚模块。例如，把流程图中的循环部分、判定部分、计算部分分成三个模块，这三个模块都是过程内聚模块。</a:t>
            </a:r>
          </a:p>
        </p:txBody>
      </p:sp>
    </p:spTree>
  </p:cSld>
  <p:clrMapOvr>
    <a:masterClrMapping/>
  </p:clrMapOvr>
  <p:transition>
    <p:strips dir="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2"/>
          <p:cNvSpPr>
            <a:spLocks noGrp="1"/>
          </p:cNvSpPr>
          <p:nvPr>
            <p:ph type="title" idx="4294967295"/>
          </p:nvPr>
        </p:nvSpPr>
        <p:spPr/>
        <p:txBody>
          <a:bodyPr/>
          <a:lstStyle/>
          <a:p>
            <a:pPr eaLnBrk="1" hangingPunct="1">
              <a:lnSpc>
                <a:spcPct val="110000"/>
              </a:lnSpc>
            </a:pPr>
            <a:r>
              <a:rPr lang="zh-CN" altLang="zh-CN">
                <a:latin typeface="宋体" pitchFamily="2" charset="-122"/>
              </a:rPr>
              <a:t>时间内聚 </a:t>
            </a:r>
            <a:r>
              <a:rPr lang="zh-CN" altLang="zh-CN" sz="2400">
                <a:latin typeface="宋体" pitchFamily="2" charset="-122"/>
              </a:rPr>
              <a:t>（</a:t>
            </a:r>
            <a:r>
              <a:rPr lang="en-US" altLang="zh-CN" sz="2400">
                <a:latin typeface="宋体" pitchFamily="2" charset="-122"/>
              </a:rPr>
              <a:t>Classical Cohesion</a:t>
            </a:r>
            <a:r>
              <a:rPr lang="zh-CN" altLang="zh-CN" sz="2400">
                <a:latin typeface="宋体" pitchFamily="2" charset="-122"/>
              </a:rPr>
              <a:t>）</a:t>
            </a:r>
          </a:p>
        </p:txBody>
      </p:sp>
      <p:sp>
        <p:nvSpPr>
          <p:cNvPr id="53251" name="Rectangle 3"/>
          <p:cNvSpPr>
            <a:spLocks noGrp="1" noChangeArrowheads="1"/>
          </p:cNvSpPr>
          <p:nvPr>
            <p:ph type="body" idx="4294967295"/>
          </p:nvPr>
        </p:nvSpPr>
        <p:spPr/>
        <p:txBody>
          <a:bodyPr/>
          <a:lstStyle/>
          <a:p>
            <a:pPr eaLnBrk="1" hangingPunct="1">
              <a:lnSpc>
                <a:spcPct val="110000"/>
              </a:lnSpc>
              <a:spcBef>
                <a:spcPct val="0"/>
              </a:spcBef>
            </a:pPr>
            <a:r>
              <a:rPr lang="zh-CN" altLang="zh-CN">
                <a:latin typeface="宋体" pitchFamily="2" charset="-122"/>
              </a:rPr>
              <a:t>时间内聚又称为经典内聚。这种模块大多为多功能模块，但</a:t>
            </a:r>
            <a:r>
              <a:rPr lang="zh-CN" altLang="zh-CN">
                <a:solidFill>
                  <a:srgbClr val="FF0000"/>
                </a:solidFill>
                <a:latin typeface="宋体" pitchFamily="2" charset="-122"/>
              </a:rPr>
              <a:t>模块的各个功能的执行与时间有关</a:t>
            </a:r>
            <a:r>
              <a:rPr lang="zh-CN" altLang="zh-CN">
                <a:latin typeface="宋体" pitchFamily="2" charset="-122"/>
              </a:rPr>
              <a:t>，通常要求所有功能必须在同一时间段内执行。例如初始化模块和终止模块。</a:t>
            </a:r>
          </a:p>
        </p:txBody>
      </p:sp>
    </p:spTree>
  </p:cSld>
  <p:clrMapOvr>
    <a:masterClrMapping/>
  </p:clrMapOvr>
  <p:transition>
    <p:pull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3"/>
          <p:cNvSpPr>
            <a:spLocks noGrp="1"/>
          </p:cNvSpPr>
          <p:nvPr>
            <p:ph type="title" idx="4294967295"/>
          </p:nvPr>
        </p:nvSpPr>
        <p:spPr/>
        <p:txBody>
          <a:bodyPr/>
          <a:lstStyle/>
          <a:p>
            <a:pPr eaLnBrk="1" hangingPunct="1"/>
            <a:r>
              <a:rPr lang="zh-CN" altLang="zh-CN">
                <a:latin typeface="宋体" pitchFamily="2" charset="-122"/>
              </a:rPr>
              <a:t>逻辑内聚（</a:t>
            </a:r>
            <a:r>
              <a:rPr lang="en-US" altLang="zh-CN">
                <a:latin typeface="宋体" pitchFamily="2" charset="-122"/>
              </a:rPr>
              <a:t>Logical Cohesion</a:t>
            </a:r>
            <a:r>
              <a:rPr lang="zh-CN" altLang="zh-CN">
                <a:latin typeface="宋体" pitchFamily="2" charset="-122"/>
              </a:rPr>
              <a:t>）</a:t>
            </a:r>
          </a:p>
        </p:txBody>
      </p:sp>
      <p:sp>
        <p:nvSpPr>
          <p:cNvPr id="54275" name="Rectangle 3"/>
          <p:cNvSpPr>
            <a:spLocks noGrp="1" noChangeArrowheads="1"/>
          </p:cNvSpPr>
          <p:nvPr>
            <p:ph idx="4294967295"/>
          </p:nvPr>
        </p:nvSpPr>
        <p:spPr/>
        <p:txBody>
          <a:bodyPr/>
          <a:lstStyle/>
          <a:p>
            <a:pPr eaLnBrk="1" hangingPunct="1">
              <a:lnSpc>
                <a:spcPct val="95000"/>
              </a:lnSpc>
            </a:pPr>
            <a:r>
              <a:rPr lang="zh-CN" altLang="zh-CN">
                <a:latin typeface="宋体" pitchFamily="2" charset="-122"/>
              </a:rPr>
              <a:t>这种模块把几种</a:t>
            </a:r>
          </a:p>
          <a:p>
            <a:pPr eaLnBrk="1" hangingPunct="1">
              <a:lnSpc>
                <a:spcPct val="95000"/>
              </a:lnSpc>
              <a:buFont typeface="Monotype Sorts"/>
              <a:buNone/>
            </a:pPr>
            <a:r>
              <a:rPr lang="zh-CN" altLang="zh-CN">
                <a:latin typeface="宋体" pitchFamily="2" charset="-122"/>
              </a:rPr>
              <a:t>   相关的功能组合</a:t>
            </a:r>
          </a:p>
          <a:p>
            <a:pPr eaLnBrk="1" hangingPunct="1">
              <a:lnSpc>
                <a:spcPct val="95000"/>
              </a:lnSpc>
              <a:buFont typeface="Monotype Sorts"/>
              <a:buNone/>
            </a:pPr>
            <a:r>
              <a:rPr lang="zh-CN" altLang="zh-CN">
                <a:latin typeface="宋体" pitchFamily="2" charset="-122"/>
              </a:rPr>
              <a:t>   在一起，每次被</a:t>
            </a:r>
          </a:p>
          <a:p>
            <a:pPr eaLnBrk="1" hangingPunct="1">
              <a:lnSpc>
                <a:spcPct val="95000"/>
              </a:lnSpc>
              <a:buFont typeface="Monotype Sorts"/>
              <a:buNone/>
            </a:pPr>
            <a:r>
              <a:rPr lang="zh-CN" altLang="zh-CN">
                <a:latin typeface="宋体" pitchFamily="2" charset="-122"/>
              </a:rPr>
              <a:t>   调用时，</a:t>
            </a:r>
            <a:r>
              <a:rPr lang="zh-CN" altLang="zh-CN">
                <a:solidFill>
                  <a:srgbClr val="FF0000"/>
                </a:solidFill>
                <a:latin typeface="宋体" pitchFamily="2" charset="-122"/>
              </a:rPr>
              <a:t>由传送</a:t>
            </a:r>
          </a:p>
          <a:p>
            <a:pPr eaLnBrk="1" hangingPunct="1">
              <a:lnSpc>
                <a:spcPct val="95000"/>
              </a:lnSpc>
              <a:buFont typeface="Monotype Sorts"/>
              <a:buNone/>
            </a:pPr>
            <a:r>
              <a:rPr lang="zh-CN" altLang="zh-CN">
                <a:solidFill>
                  <a:srgbClr val="FF0000"/>
                </a:solidFill>
                <a:latin typeface="宋体" pitchFamily="2" charset="-122"/>
              </a:rPr>
              <a:t>   给模块的判定</a:t>
            </a:r>
            <a:r>
              <a:rPr lang="zh-CN" altLang="zh-CN">
                <a:latin typeface="宋体" pitchFamily="2" charset="-122"/>
              </a:rPr>
              <a:t>参</a:t>
            </a:r>
          </a:p>
          <a:p>
            <a:pPr eaLnBrk="1" hangingPunct="1">
              <a:lnSpc>
                <a:spcPct val="95000"/>
              </a:lnSpc>
              <a:buFont typeface="Monotype Sorts"/>
              <a:buNone/>
            </a:pPr>
            <a:r>
              <a:rPr lang="zh-CN" altLang="zh-CN">
                <a:latin typeface="宋体" pitchFamily="2" charset="-122"/>
              </a:rPr>
              <a:t>   数来确定该模块</a:t>
            </a:r>
          </a:p>
          <a:p>
            <a:pPr eaLnBrk="1" hangingPunct="1">
              <a:lnSpc>
                <a:spcPct val="95000"/>
              </a:lnSpc>
              <a:buFont typeface="Monotype Sorts"/>
              <a:buNone/>
            </a:pPr>
            <a:r>
              <a:rPr lang="zh-CN" altLang="zh-CN">
                <a:latin typeface="宋体" pitchFamily="2" charset="-122"/>
              </a:rPr>
              <a:t>   应执行哪一种功</a:t>
            </a:r>
          </a:p>
          <a:p>
            <a:pPr eaLnBrk="1" hangingPunct="1">
              <a:lnSpc>
                <a:spcPct val="95000"/>
              </a:lnSpc>
              <a:buFont typeface="Monotype Sorts"/>
              <a:buNone/>
            </a:pPr>
            <a:r>
              <a:rPr lang="zh-CN" altLang="zh-CN">
                <a:latin typeface="宋体" pitchFamily="2" charset="-122"/>
              </a:rPr>
              <a:t>   能。</a:t>
            </a:r>
          </a:p>
        </p:txBody>
      </p:sp>
      <p:pic>
        <p:nvPicPr>
          <p:cNvPr id="5427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063" y="1214438"/>
            <a:ext cx="38449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4"/>
          <p:cNvSpPr>
            <a:spLocks noGrp="1"/>
          </p:cNvSpPr>
          <p:nvPr>
            <p:ph type="title" idx="4294967295"/>
          </p:nvPr>
        </p:nvSpPr>
        <p:spPr/>
        <p:txBody>
          <a:bodyPr/>
          <a:lstStyle/>
          <a:p>
            <a:pPr eaLnBrk="1" hangingPunct="1"/>
            <a:r>
              <a:rPr lang="zh-CN" altLang="zh-CN">
                <a:latin typeface="宋体" pitchFamily="2" charset="-122"/>
              </a:rPr>
              <a:t>巧合内聚</a:t>
            </a:r>
            <a:r>
              <a:rPr lang="zh-CN" altLang="zh-CN" sz="2400">
                <a:latin typeface="宋体" pitchFamily="2" charset="-122"/>
              </a:rPr>
              <a:t>（</a:t>
            </a:r>
            <a:r>
              <a:rPr lang="en-US" altLang="zh-CN" sz="2400">
                <a:latin typeface="宋体" pitchFamily="2" charset="-122"/>
              </a:rPr>
              <a:t>Coincidental Cohesion</a:t>
            </a:r>
            <a:r>
              <a:rPr lang="zh-CN" altLang="zh-CN" sz="2400">
                <a:latin typeface="宋体" pitchFamily="2" charset="-122"/>
              </a:rPr>
              <a:t>）</a:t>
            </a:r>
          </a:p>
        </p:txBody>
      </p:sp>
      <p:sp>
        <p:nvSpPr>
          <p:cNvPr id="55299" name="Rectangle 3"/>
          <p:cNvSpPr>
            <a:spLocks noGrp="1" noChangeArrowheads="1"/>
          </p:cNvSpPr>
          <p:nvPr>
            <p:ph idx="4294967295"/>
          </p:nvPr>
        </p:nvSpPr>
        <p:spPr>
          <a:xfrm>
            <a:off x="357188" y="1928813"/>
            <a:ext cx="4357687" cy="5000625"/>
          </a:xfrm>
        </p:spPr>
        <p:txBody>
          <a:bodyPr/>
          <a:lstStyle/>
          <a:p>
            <a:pPr eaLnBrk="1" hangingPunct="1">
              <a:lnSpc>
                <a:spcPct val="90000"/>
              </a:lnSpc>
            </a:pPr>
            <a:r>
              <a:rPr lang="zh-CN" altLang="zh-CN">
                <a:latin typeface="宋体" pitchFamily="2" charset="-122"/>
              </a:rPr>
              <a:t>巧合内聚 </a:t>
            </a:r>
            <a:r>
              <a:rPr lang="en-US" altLang="zh-CN">
                <a:latin typeface="宋体" pitchFamily="2" charset="-122"/>
              </a:rPr>
              <a:t>(</a:t>
            </a:r>
            <a:r>
              <a:rPr lang="zh-CN" altLang="zh-CN">
                <a:latin typeface="宋体" pitchFamily="2" charset="-122"/>
              </a:rPr>
              <a:t>偶然内聚</a:t>
            </a:r>
            <a:r>
              <a:rPr lang="en-US" altLang="zh-CN">
                <a:latin typeface="宋体" pitchFamily="2" charset="-122"/>
              </a:rPr>
              <a:t>)</a:t>
            </a:r>
            <a:r>
              <a:rPr lang="zh-CN" altLang="zh-CN">
                <a:latin typeface="宋体" pitchFamily="2" charset="-122"/>
              </a:rPr>
              <a:t>。当模块内各部分之间没有联系，或者即使有联系，这种联</a:t>
            </a:r>
          </a:p>
          <a:p>
            <a:pPr eaLnBrk="1" hangingPunct="1">
              <a:lnSpc>
                <a:spcPct val="90000"/>
              </a:lnSpc>
              <a:buFont typeface="Monotype Sorts"/>
              <a:buNone/>
            </a:pPr>
            <a:r>
              <a:rPr lang="zh-CN" altLang="zh-CN">
                <a:latin typeface="宋体" pitchFamily="2" charset="-122"/>
              </a:rPr>
              <a:t>   系也很松散，则称这种模块为巧合内聚模块，它是内聚程度最低的模块。</a:t>
            </a:r>
          </a:p>
        </p:txBody>
      </p:sp>
      <p:pic>
        <p:nvPicPr>
          <p:cNvPr id="5530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357438"/>
            <a:ext cx="45720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56323" name="内容占位符 2"/>
          <p:cNvSpPr>
            <a:spLocks noGrp="1"/>
          </p:cNvSpPr>
          <p:nvPr>
            <p:ph idx="4294967295"/>
          </p:nvPr>
        </p:nvSpPr>
        <p:spPr/>
        <p:txBody>
          <a:bodyPr/>
          <a:lstStyle/>
          <a:p>
            <a:pPr eaLnBrk="1" hangingPunct="1"/>
            <a:r>
              <a:rPr lang="zh-CN" altLang="zh-CN" dirty="0">
                <a:solidFill>
                  <a:srgbClr val="FF0000"/>
                </a:solidFill>
              </a:rPr>
              <a:t>求精</a:t>
            </a:r>
            <a:endParaRPr lang="en-US" altLang="zh-CN" dirty="0">
              <a:solidFill>
                <a:srgbClr val="FF0000"/>
              </a:solidFill>
            </a:endParaRPr>
          </a:p>
          <a:p>
            <a:pPr lvl="1" eaLnBrk="1" hangingPunct="1"/>
            <a:r>
              <a:rPr lang="zh-CN" altLang="zh-CN" dirty="0"/>
              <a:t>层次结构的开发将通过逐步分解功能的宏观陈述（过程抽象）直至形成程序设计语言的语句。</a:t>
            </a:r>
            <a:endParaRPr lang="en-US" altLang="zh-CN" dirty="0"/>
          </a:p>
          <a:p>
            <a:pPr lvl="1" eaLnBrk="1" hangingPunct="1"/>
            <a:r>
              <a:rPr lang="zh-CN" altLang="zh-CN" dirty="0"/>
              <a:t>精化促使设计者在原始陈述上</a:t>
            </a:r>
            <a:r>
              <a:rPr lang="zh-CN" altLang="zh-CN" dirty="0">
                <a:solidFill>
                  <a:srgbClr val="FF0000"/>
                </a:solidFill>
              </a:rPr>
              <a:t>细化</a:t>
            </a:r>
            <a:r>
              <a:rPr lang="zh-CN" altLang="zh-CN" dirty="0"/>
              <a:t>，并随着每个精化（细化）的</a:t>
            </a:r>
            <a:r>
              <a:rPr lang="zh-CN" altLang="zh-CN"/>
              <a:t>持续进行提供</a:t>
            </a:r>
            <a:r>
              <a:rPr lang="zh-CN" altLang="zh-CN" dirty="0"/>
              <a:t>越来越多的细节。</a:t>
            </a:r>
            <a:endParaRPr lang="en-US" altLang="zh-CN" dirty="0"/>
          </a:p>
          <a:p>
            <a:pPr lvl="1" eaLnBrk="1" hangingPunct="1"/>
            <a:endParaRPr lang="zh-CN" altLang="zh-C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57347" name="内容占位符 2"/>
          <p:cNvSpPr>
            <a:spLocks noGrp="1"/>
          </p:cNvSpPr>
          <p:nvPr>
            <p:ph idx="4294967295"/>
          </p:nvPr>
        </p:nvSpPr>
        <p:spPr/>
        <p:txBody>
          <a:bodyPr/>
          <a:lstStyle/>
          <a:p>
            <a:pPr eaLnBrk="1" hangingPunct="1"/>
            <a:r>
              <a:rPr lang="zh-CN" altLang="zh-CN">
                <a:solidFill>
                  <a:srgbClr val="FF0000"/>
                </a:solidFill>
              </a:rPr>
              <a:t>重构</a:t>
            </a:r>
            <a:endParaRPr lang="en-US" altLang="zh-CN">
              <a:solidFill>
                <a:srgbClr val="FF0000"/>
              </a:solidFill>
            </a:endParaRPr>
          </a:p>
          <a:p>
            <a:pPr lvl="1" eaLnBrk="1" hangingPunct="1"/>
            <a:r>
              <a:rPr lang="zh-CN" altLang="zh-CN"/>
              <a:t>重构是使用这样的一种方式改变软件系统的过程：</a:t>
            </a:r>
            <a:r>
              <a:rPr lang="zh-CN" altLang="zh-CN">
                <a:solidFill>
                  <a:srgbClr val="0070C0"/>
                </a:solidFill>
              </a:rPr>
              <a:t>不改变代码的外部行为而是改进其内部结构</a:t>
            </a:r>
            <a:endParaRPr lang="en-US" altLang="zh-CN">
              <a:solidFill>
                <a:srgbClr val="0070C0"/>
              </a:solidFill>
            </a:endParaRPr>
          </a:p>
          <a:p>
            <a:pPr lvl="1" eaLnBrk="1" hangingPunct="1"/>
            <a:r>
              <a:rPr lang="zh-CN" altLang="zh-CN">
                <a:solidFill>
                  <a:srgbClr val="0070C0"/>
                </a:solidFill>
              </a:rPr>
              <a:t>检查</a:t>
            </a:r>
            <a:r>
              <a:rPr lang="zh-CN" altLang="zh-CN"/>
              <a:t>冗余、未使用的设计元素、低效或不必要的算法、低劣或不恰当的数据结构以及设计不足，</a:t>
            </a:r>
            <a:r>
              <a:rPr lang="zh-CN" altLang="zh-CN">
                <a:solidFill>
                  <a:srgbClr val="0070C0"/>
                </a:solidFill>
              </a:rPr>
              <a:t>修改</a:t>
            </a:r>
            <a:r>
              <a:rPr lang="zh-CN" altLang="zh-CN"/>
              <a:t>以获取更好设计</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endParaRPr lang="zh-CN" altLang="zh-CN"/>
          </a:p>
        </p:txBody>
      </p:sp>
      <p:sp>
        <p:nvSpPr>
          <p:cNvPr id="58371" name="内容占位符 2"/>
          <p:cNvSpPr>
            <a:spLocks noGrp="1"/>
          </p:cNvSpPr>
          <p:nvPr>
            <p:ph idx="4294967295"/>
          </p:nvPr>
        </p:nvSpPr>
        <p:spPr/>
        <p:txBody>
          <a:bodyPr/>
          <a:lstStyle/>
          <a:p>
            <a:pPr eaLnBrk="1" hangingPunct="1"/>
            <a:r>
              <a:rPr lang="zh-CN" altLang="zh-CN">
                <a:solidFill>
                  <a:srgbClr val="FF0000"/>
                </a:solidFill>
              </a:rPr>
              <a:t>设计类</a:t>
            </a:r>
            <a:endParaRPr lang="en-US" altLang="zh-CN">
              <a:solidFill>
                <a:srgbClr val="FF0000"/>
              </a:solidFill>
            </a:endParaRPr>
          </a:p>
          <a:p>
            <a:pPr lvl="1" eaLnBrk="1" hangingPunct="1"/>
            <a:r>
              <a:rPr lang="zh-CN" altLang="zh-CN"/>
              <a:t>分析类关注用户或客户可见的问题，描述问题域中的某些元素</a:t>
            </a:r>
            <a:endParaRPr lang="en-US" altLang="zh-CN"/>
          </a:p>
          <a:p>
            <a:pPr lvl="1" eaLnBrk="1" hangingPunct="1"/>
            <a:r>
              <a:rPr lang="zh-CN" altLang="zh-CN"/>
              <a:t>设计类</a:t>
            </a:r>
            <a:endParaRPr lang="en-US" altLang="zh-CN"/>
          </a:p>
          <a:p>
            <a:pPr marL="1371600" lvl="2" indent="-457200" eaLnBrk="1" hangingPunct="1">
              <a:buFontTx/>
              <a:buAutoNum type="arabicPeriod"/>
            </a:pPr>
            <a:r>
              <a:rPr lang="zh-CN" altLang="zh-CN"/>
              <a:t>通过提供设计细节精化分析类</a:t>
            </a:r>
            <a:endParaRPr lang="en-US" altLang="zh-CN"/>
          </a:p>
          <a:p>
            <a:pPr marL="1371600" lvl="2" indent="-457200" eaLnBrk="1" hangingPunct="1">
              <a:buFontTx/>
              <a:buAutoNum type="arabicPeriod"/>
            </a:pPr>
            <a:r>
              <a:rPr lang="zh-CN" altLang="zh-CN"/>
              <a:t>创建一组新的设计类，实现软件的基础设施以支持业务解决方案</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9" name="Picture 49"/>
          <p:cNvPicPr>
            <a:picLocks noGrp="1" noChangeAspect="1" noChangeArrowheads="1"/>
          </p:cNvPicPr>
          <p:nvPr>
            <p:ph/>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a:xfrm>
            <a:off x="0" y="332655"/>
            <a:ext cx="9214338" cy="6261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11" name="Line 51"/>
          <p:cNvSpPr>
            <a:spLocks noChangeShapeType="1"/>
          </p:cNvSpPr>
          <p:nvPr/>
        </p:nvSpPr>
        <p:spPr bwMode="auto">
          <a:xfrm>
            <a:off x="4994031" y="1529861"/>
            <a:ext cx="984738" cy="1758462"/>
          </a:xfrm>
          <a:prstGeom prst="line">
            <a:avLst/>
          </a:prstGeom>
          <a:noFill/>
          <a:ln w="38100">
            <a:solidFill>
              <a:srgbClr val="FB314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endParaRPr lang="zh-CN" altLang="zh-CN"/>
          </a:p>
        </p:txBody>
      </p:sp>
      <p:sp>
        <p:nvSpPr>
          <p:cNvPr id="59395" name="内容占位符 2"/>
          <p:cNvSpPr>
            <a:spLocks noGrp="1"/>
          </p:cNvSpPr>
          <p:nvPr>
            <p:ph idx="4294967295"/>
          </p:nvPr>
        </p:nvSpPr>
        <p:spPr/>
        <p:txBody>
          <a:bodyPr/>
          <a:lstStyle/>
          <a:p>
            <a:pPr eaLnBrk="1" hangingPunct="1">
              <a:lnSpc>
                <a:spcPts val="4000"/>
              </a:lnSpc>
            </a:pPr>
            <a:r>
              <a:rPr lang="zh-CN" altLang="zh-CN" dirty="0"/>
              <a:t>五种设计类：</a:t>
            </a:r>
            <a:endParaRPr lang="en-US" altLang="zh-CN" dirty="0"/>
          </a:p>
          <a:p>
            <a:pPr lvl="1" eaLnBrk="1" hangingPunct="1">
              <a:lnSpc>
                <a:spcPts val="4000"/>
              </a:lnSpc>
            </a:pPr>
            <a:r>
              <a:rPr lang="zh-CN" altLang="zh-CN" dirty="0">
                <a:solidFill>
                  <a:srgbClr val="FF0000"/>
                </a:solidFill>
              </a:rPr>
              <a:t>用户接口类</a:t>
            </a:r>
            <a:r>
              <a:rPr lang="zh-CN" altLang="zh-CN" dirty="0"/>
              <a:t>：定义人</a:t>
            </a:r>
            <a:r>
              <a:rPr lang="en-US" altLang="zh-CN" dirty="0"/>
              <a:t>-</a:t>
            </a:r>
            <a:r>
              <a:rPr lang="zh-CN" altLang="zh-CN" dirty="0"/>
              <a:t>机交互所必须的所有抽象</a:t>
            </a:r>
            <a:endParaRPr lang="en-US" altLang="zh-CN" dirty="0"/>
          </a:p>
          <a:p>
            <a:pPr lvl="1" eaLnBrk="1" hangingPunct="1">
              <a:lnSpc>
                <a:spcPts val="4000"/>
              </a:lnSpc>
            </a:pPr>
            <a:r>
              <a:rPr lang="zh-CN" altLang="zh-CN" dirty="0">
                <a:solidFill>
                  <a:srgbClr val="FF0000"/>
                </a:solidFill>
              </a:rPr>
              <a:t>业务域类</a:t>
            </a:r>
            <a:r>
              <a:rPr lang="zh-CN" altLang="zh-CN" dirty="0"/>
              <a:t>：分析类的精化</a:t>
            </a:r>
            <a:endParaRPr lang="en-US" altLang="zh-CN" dirty="0"/>
          </a:p>
          <a:p>
            <a:pPr lvl="1" eaLnBrk="1" hangingPunct="1">
              <a:lnSpc>
                <a:spcPts val="4000"/>
              </a:lnSpc>
            </a:pPr>
            <a:r>
              <a:rPr lang="zh-CN" altLang="zh-CN" dirty="0">
                <a:solidFill>
                  <a:srgbClr val="FF0000"/>
                </a:solidFill>
              </a:rPr>
              <a:t>过程类</a:t>
            </a:r>
            <a:r>
              <a:rPr lang="zh-CN" altLang="zh-CN" dirty="0"/>
              <a:t>：实现完整管理业务域所必须的低层次业务抽象</a:t>
            </a:r>
            <a:endParaRPr lang="en-US" altLang="zh-CN" dirty="0"/>
          </a:p>
          <a:p>
            <a:pPr lvl="1" eaLnBrk="1" hangingPunct="1">
              <a:lnSpc>
                <a:spcPts val="4000"/>
              </a:lnSpc>
            </a:pPr>
            <a:r>
              <a:rPr lang="zh-CN" altLang="zh-CN" dirty="0">
                <a:solidFill>
                  <a:srgbClr val="FF0000"/>
                </a:solidFill>
              </a:rPr>
              <a:t>持久类</a:t>
            </a:r>
            <a:r>
              <a:rPr lang="zh-CN" altLang="zh-CN" dirty="0"/>
              <a:t>：代表将在软件管理业务域类中所必须的低层</a:t>
            </a:r>
            <a:r>
              <a:rPr lang="zh-CN" altLang="zh-CN"/>
              <a:t>业务抽象</a:t>
            </a:r>
            <a:r>
              <a:rPr lang="zh-CN" altLang="en-US"/>
              <a:t>（数据访问等相关）</a:t>
            </a:r>
            <a:endParaRPr lang="en-US" altLang="zh-CN" dirty="0"/>
          </a:p>
          <a:p>
            <a:pPr lvl="1" eaLnBrk="1" hangingPunct="1">
              <a:lnSpc>
                <a:spcPts val="4000"/>
              </a:lnSpc>
            </a:pPr>
            <a:r>
              <a:rPr lang="zh-CN" altLang="zh-CN" dirty="0">
                <a:solidFill>
                  <a:srgbClr val="FF0000"/>
                </a:solidFill>
              </a:rPr>
              <a:t>系统类</a:t>
            </a:r>
            <a:r>
              <a:rPr lang="zh-CN" altLang="zh-CN" dirty="0"/>
              <a:t>：实现软件管理和控制功能</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endParaRPr lang="zh-CN" altLang="zh-CN"/>
          </a:p>
        </p:txBody>
      </p:sp>
      <p:sp>
        <p:nvSpPr>
          <p:cNvPr id="60419" name="内容占位符 2"/>
          <p:cNvSpPr>
            <a:spLocks noGrp="1"/>
          </p:cNvSpPr>
          <p:nvPr>
            <p:ph idx="4294967295"/>
          </p:nvPr>
        </p:nvSpPr>
        <p:spPr/>
        <p:txBody>
          <a:bodyPr/>
          <a:lstStyle/>
          <a:p>
            <a:pPr eaLnBrk="1" hangingPunct="1"/>
            <a:r>
              <a:rPr lang="zh-CN" altLang="zh-CN"/>
              <a:t>组织良好的设计类的四个特征：</a:t>
            </a:r>
            <a:endParaRPr lang="en-US" altLang="zh-CN"/>
          </a:p>
          <a:p>
            <a:pPr lvl="1" eaLnBrk="1" hangingPunct="1"/>
            <a:r>
              <a:rPr lang="zh-CN" altLang="zh-CN"/>
              <a:t>完整性与充分性</a:t>
            </a:r>
            <a:endParaRPr lang="en-US" altLang="zh-CN"/>
          </a:p>
          <a:p>
            <a:pPr lvl="1" eaLnBrk="1" hangingPunct="1"/>
            <a:r>
              <a:rPr lang="zh-CN" altLang="zh-CN"/>
              <a:t>原始性</a:t>
            </a:r>
            <a:endParaRPr lang="en-US" altLang="zh-CN"/>
          </a:p>
          <a:p>
            <a:pPr lvl="1" eaLnBrk="1" hangingPunct="1"/>
            <a:r>
              <a:rPr lang="zh-CN" altLang="zh-CN"/>
              <a:t>高内聚性</a:t>
            </a:r>
            <a:endParaRPr lang="en-US" altLang="zh-CN"/>
          </a:p>
          <a:p>
            <a:pPr lvl="1" eaLnBrk="1" hangingPunct="1"/>
            <a:r>
              <a:rPr lang="zh-CN" altLang="zh-CN"/>
              <a:t>低耦合性</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1052513"/>
            <a:ext cx="9175750" cy="5805487"/>
          </a:xfrm>
        </p:spPr>
      </p:pic>
      <p:sp>
        <p:nvSpPr>
          <p:cNvPr id="61443" name="标题 1"/>
          <p:cNvSpPr>
            <a:spLocks noGrp="1"/>
          </p:cNvSpPr>
          <p:nvPr>
            <p:ph type="title" idx="4294967295"/>
          </p:nvPr>
        </p:nvSpPr>
        <p:spPr/>
        <p:txBody>
          <a:bodyPr/>
          <a:lstStyle/>
          <a:p>
            <a:pPr eaLnBrk="1" hangingPunct="1"/>
            <a:r>
              <a:rPr lang="en-US" altLang="zh-CN"/>
              <a:t>7.4 </a:t>
            </a:r>
            <a:r>
              <a:rPr lang="zh-CN" altLang="zh-CN"/>
              <a:t>设计模型</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p:txBody>
          <a:bodyPr/>
          <a:lstStyle/>
          <a:p>
            <a:pPr eaLnBrk="1" hangingPunct="1"/>
            <a:r>
              <a:rPr lang="en-US" altLang="zh-CN" dirty="0"/>
              <a:t>7.4 </a:t>
            </a:r>
            <a:r>
              <a:rPr lang="zh-CN" altLang="zh-CN" dirty="0"/>
              <a:t>设计模型（续）</a:t>
            </a:r>
          </a:p>
        </p:txBody>
      </p:sp>
      <p:sp>
        <p:nvSpPr>
          <p:cNvPr id="62467" name="内容占位符 2"/>
          <p:cNvSpPr>
            <a:spLocks noGrp="1"/>
          </p:cNvSpPr>
          <p:nvPr>
            <p:ph idx="4294967295"/>
          </p:nvPr>
        </p:nvSpPr>
        <p:spPr>
          <a:xfrm>
            <a:off x="457200" y="1600200"/>
            <a:ext cx="8686800" cy="4525963"/>
          </a:xfrm>
        </p:spPr>
        <p:txBody>
          <a:bodyPr/>
          <a:lstStyle/>
          <a:p>
            <a:pPr eaLnBrk="1" hangingPunct="1"/>
            <a:r>
              <a:rPr lang="zh-CN" altLang="en-US" dirty="0">
                <a:solidFill>
                  <a:srgbClr val="FF0000"/>
                </a:solidFill>
              </a:rPr>
              <a:t>设计建模原则</a:t>
            </a:r>
            <a:endParaRPr lang="en-US" altLang="zh-CN" dirty="0">
              <a:solidFill>
                <a:srgbClr val="FF0000"/>
              </a:solidFill>
            </a:endParaRPr>
          </a:p>
          <a:p>
            <a:pPr lvl="1" eaLnBrk="1" hangingPunct="1"/>
            <a:r>
              <a:rPr lang="zh-CN" altLang="en-US" sz="2400" dirty="0"/>
              <a:t>原则</a:t>
            </a:r>
            <a:r>
              <a:rPr lang="en-US" altLang="zh-CN" sz="2400" dirty="0"/>
              <a:t>1:</a:t>
            </a:r>
            <a:r>
              <a:rPr lang="zh-CN" altLang="en-US" sz="2400" dirty="0"/>
              <a:t>设计应可追溯到需求模型</a:t>
            </a:r>
            <a:endParaRPr lang="en-US" altLang="zh-CN" sz="2400" dirty="0"/>
          </a:p>
          <a:p>
            <a:pPr lvl="1" eaLnBrk="1" hangingPunct="1"/>
            <a:r>
              <a:rPr lang="zh-CN" altLang="en-US" sz="2400" dirty="0"/>
              <a:t>原则</a:t>
            </a:r>
            <a:r>
              <a:rPr lang="en-US" altLang="zh-CN" sz="2400" dirty="0"/>
              <a:t>2:</a:t>
            </a:r>
            <a:r>
              <a:rPr lang="zh-CN" altLang="en-US" sz="2400" dirty="0"/>
              <a:t>始终考虑要构建系统的体系结构</a:t>
            </a:r>
            <a:endParaRPr lang="en-US" altLang="zh-CN" sz="2400" dirty="0"/>
          </a:p>
          <a:p>
            <a:pPr lvl="1" eaLnBrk="1" hangingPunct="1"/>
            <a:r>
              <a:rPr lang="zh-CN" altLang="en-US" sz="2400" dirty="0"/>
              <a:t>原则</a:t>
            </a:r>
            <a:r>
              <a:rPr lang="en-US" altLang="zh-CN" sz="2400" dirty="0"/>
              <a:t>3:</a:t>
            </a:r>
            <a:r>
              <a:rPr lang="zh-CN" altLang="en-US" sz="2400" dirty="0"/>
              <a:t>数据设计与处理功能设计同等重要</a:t>
            </a:r>
            <a:endParaRPr lang="en-US" altLang="zh-CN" sz="2400" dirty="0"/>
          </a:p>
          <a:p>
            <a:pPr lvl="1" eaLnBrk="1" hangingPunct="1"/>
            <a:r>
              <a:rPr lang="zh-CN" altLang="en-US" sz="2400" dirty="0"/>
              <a:t>原则</a:t>
            </a:r>
            <a:r>
              <a:rPr lang="en-US" altLang="zh-CN" sz="2400" dirty="0"/>
              <a:t>4:</a:t>
            </a:r>
            <a:r>
              <a:rPr lang="zh-CN" altLang="en-US" sz="2400" dirty="0"/>
              <a:t>接口（内部和外部）的设计必须谨慎</a:t>
            </a:r>
            <a:endParaRPr lang="zh-CN" altLang="zh-CN" sz="2400" dirty="0"/>
          </a:p>
          <a:p>
            <a:pPr lvl="1" eaLnBrk="1" hangingPunct="1"/>
            <a:r>
              <a:rPr lang="zh-CN" altLang="en-US" sz="2400" dirty="0"/>
              <a:t>原则</a:t>
            </a:r>
            <a:r>
              <a:rPr lang="en-US" altLang="zh-CN" sz="2400" dirty="0"/>
              <a:t>5:</a:t>
            </a:r>
            <a:r>
              <a:rPr lang="zh-CN" altLang="en-US" sz="2400" dirty="0"/>
              <a:t>用户界面设计应适应最终用户的需求</a:t>
            </a:r>
            <a:endParaRPr lang="en-US" altLang="zh-CN" sz="2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p:txBody>
          <a:bodyPr/>
          <a:lstStyle/>
          <a:p>
            <a:pPr eaLnBrk="1" hangingPunct="1"/>
            <a:r>
              <a:rPr lang="en-US" altLang="zh-CN" dirty="0"/>
              <a:t>7.4 </a:t>
            </a:r>
            <a:r>
              <a:rPr lang="zh-CN" altLang="zh-CN" dirty="0"/>
              <a:t>设计模型（续）</a:t>
            </a:r>
          </a:p>
        </p:txBody>
      </p:sp>
      <p:sp>
        <p:nvSpPr>
          <p:cNvPr id="62467" name="内容占位符 2"/>
          <p:cNvSpPr>
            <a:spLocks noGrp="1"/>
          </p:cNvSpPr>
          <p:nvPr>
            <p:ph idx="4294967295"/>
          </p:nvPr>
        </p:nvSpPr>
        <p:spPr>
          <a:xfrm>
            <a:off x="457200" y="1600200"/>
            <a:ext cx="8686800" cy="4525963"/>
          </a:xfrm>
        </p:spPr>
        <p:txBody>
          <a:bodyPr/>
          <a:lstStyle/>
          <a:p>
            <a:pPr eaLnBrk="1" hangingPunct="1"/>
            <a:r>
              <a:rPr lang="zh-CN" altLang="en-US" dirty="0">
                <a:solidFill>
                  <a:srgbClr val="FF0000"/>
                </a:solidFill>
              </a:rPr>
              <a:t>设计建模原则</a:t>
            </a:r>
            <a:endParaRPr lang="en-US" altLang="zh-CN" dirty="0">
              <a:solidFill>
                <a:srgbClr val="FF0000"/>
              </a:solidFill>
            </a:endParaRPr>
          </a:p>
          <a:p>
            <a:pPr lvl="1" eaLnBrk="1" hangingPunct="1"/>
            <a:r>
              <a:rPr lang="zh-CN" altLang="en-US" sz="2400" dirty="0"/>
              <a:t>原则</a:t>
            </a:r>
            <a:r>
              <a:rPr lang="en-US" altLang="zh-CN" sz="2400" dirty="0"/>
              <a:t>6:</a:t>
            </a:r>
            <a:r>
              <a:rPr lang="zh-CN" altLang="en-US" sz="2400" dirty="0"/>
              <a:t>构件级设计应在功能上独立</a:t>
            </a:r>
            <a:endParaRPr lang="en-US" altLang="zh-CN" sz="2400" dirty="0"/>
          </a:p>
          <a:p>
            <a:pPr lvl="1" eaLnBrk="1" hangingPunct="1"/>
            <a:r>
              <a:rPr lang="zh-CN" altLang="en-US" sz="2400" dirty="0"/>
              <a:t>原则</a:t>
            </a:r>
            <a:r>
              <a:rPr lang="en-US" altLang="zh-CN" sz="2400" dirty="0"/>
              <a:t>7:</a:t>
            </a:r>
            <a:r>
              <a:rPr lang="zh-CN" altLang="en-US" sz="2400" dirty="0"/>
              <a:t>构件应彼此松耦合，并应与外部环境松耦合。</a:t>
            </a:r>
            <a:endParaRPr lang="en-US" altLang="zh-CN" sz="2400" dirty="0"/>
          </a:p>
          <a:p>
            <a:pPr lvl="1" eaLnBrk="1" hangingPunct="1"/>
            <a:r>
              <a:rPr lang="zh-CN" altLang="en-US" sz="2400" dirty="0"/>
              <a:t>原则</a:t>
            </a:r>
            <a:r>
              <a:rPr lang="en-US" altLang="zh-CN" sz="2400" dirty="0"/>
              <a:t>8:</a:t>
            </a:r>
            <a:r>
              <a:rPr lang="zh-CN" altLang="en-US" sz="2400" dirty="0"/>
              <a:t>设计表示（模型）应易于理解</a:t>
            </a:r>
            <a:endParaRPr lang="en-US" altLang="zh-CN" sz="2400" dirty="0"/>
          </a:p>
          <a:p>
            <a:pPr lvl="1" eaLnBrk="1" hangingPunct="1"/>
            <a:r>
              <a:rPr lang="zh-CN" altLang="en-US" sz="2400" dirty="0"/>
              <a:t>原则</a:t>
            </a:r>
            <a:r>
              <a:rPr lang="en-US" altLang="zh-CN" sz="2400" dirty="0"/>
              <a:t>9:</a:t>
            </a:r>
            <a:r>
              <a:rPr lang="zh-CN" altLang="en-US" sz="2400" dirty="0"/>
              <a:t>设计应迭代式开发</a:t>
            </a:r>
            <a:endParaRPr lang="en-US" altLang="zh-CN" sz="2400" dirty="0"/>
          </a:p>
          <a:p>
            <a:pPr lvl="1" eaLnBrk="1" hangingPunct="1"/>
            <a:r>
              <a:rPr lang="zh-CN" altLang="en-US" sz="2400" dirty="0"/>
              <a:t>原则</a:t>
            </a:r>
            <a:r>
              <a:rPr lang="en-US" altLang="zh-CN" sz="2400" dirty="0"/>
              <a:t>10:</a:t>
            </a:r>
            <a:r>
              <a:rPr lang="zh-CN" altLang="en-US" sz="2400" dirty="0"/>
              <a:t>设计模型的创建并不排除采用敏捷方法的可能性</a:t>
            </a:r>
            <a:endParaRPr lang="en-US" altLang="zh-CN" sz="2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2467" name="内容占位符 2"/>
          <p:cNvSpPr>
            <a:spLocks noGrp="1"/>
          </p:cNvSpPr>
          <p:nvPr>
            <p:ph idx="4294967295"/>
          </p:nvPr>
        </p:nvSpPr>
        <p:spPr>
          <a:xfrm>
            <a:off x="457200" y="1600200"/>
            <a:ext cx="6202363" cy="4525963"/>
          </a:xfrm>
        </p:spPr>
        <p:txBody>
          <a:bodyPr/>
          <a:lstStyle/>
          <a:p>
            <a:pPr eaLnBrk="1" hangingPunct="1"/>
            <a:r>
              <a:rPr lang="zh-CN" altLang="zh-CN">
                <a:solidFill>
                  <a:srgbClr val="FF0000"/>
                </a:solidFill>
                <a:hlinkClick r:id="rId2" action="ppaction://hlinkpres?slideindex=1&amp;slidetitle="/>
              </a:rPr>
              <a:t>数据结构元素</a:t>
            </a:r>
            <a:endParaRPr lang="en-US" altLang="zh-CN">
              <a:solidFill>
                <a:srgbClr val="FF0000"/>
              </a:solidFill>
            </a:endParaRPr>
          </a:p>
          <a:p>
            <a:pPr lvl="1" eaLnBrk="1" hangingPunct="1">
              <a:buFontTx/>
              <a:buNone/>
            </a:pPr>
            <a:r>
              <a:rPr lang="zh-CN" altLang="zh-CN"/>
              <a:t>以客户</a:t>
            </a:r>
            <a:r>
              <a:rPr lang="en-US" altLang="zh-CN"/>
              <a:t>/</a:t>
            </a:r>
            <a:r>
              <a:rPr lang="zh-CN" altLang="zh-CN"/>
              <a:t>用户的数据观点表述的数据模型和</a:t>
            </a:r>
            <a:r>
              <a:rPr lang="en-US" altLang="zh-CN"/>
              <a:t>/</a:t>
            </a:r>
            <a:r>
              <a:rPr lang="zh-CN" altLang="zh-CN"/>
              <a:t>或信息模型</a:t>
            </a:r>
            <a:endParaRPr lang="en-US" altLang="zh-CN"/>
          </a:p>
          <a:p>
            <a:pPr lvl="1" eaLnBrk="1" hangingPunct="1">
              <a:buFontTx/>
              <a:buNone/>
            </a:pPr>
            <a:endParaRPr lang="en-US" altLang="zh-CN"/>
          </a:p>
          <a:p>
            <a:pPr lvl="1" eaLnBrk="1" hangingPunct="1">
              <a:buFontTx/>
              <a:buNone/>
            </a:pPr>
            <a:endParaRPr lang="en-US" altLang="zh-CN"/>
          </a:p>
          <a:p>
            <a:pPr lvl="1" eaLnBrk="1" hangingPunct="1">
              <a:buFontTx/>
              <a:buNone/>
            </a:pPr>
            <a:r>
              <a:rPr lang="zh-CN" altLang="zh-CN"/>
              <a:t>计算机的系统能够处理的表示</a:t>
            </a:r>
            <a:endParaRPr lang="en-US" altLang="zh-CN"/>
          </a:p>
          <a:p>
            <a:pPr eaLnBrk="1" hangingPunct="1"/>
            <a:endParaRPr lang="zh-CN" altLang="zh-CN"/>
          </a:p>
        </p:txBody>
      </p:sp>
      <p:sp>
        <p:nvSpPr>
          <p:cNvPr id="62468" name="下箭头 3"/>
          <p:cNvSpPr>
            <a:spLocks noChangeArrowheads="1"/>
          </p:cNvSpPr>
          <p:nvPr/>
        </p:nvSpPr>
        <p:spPr bwMode="auto">
          <a:xfrm>
            <a:off x="3059113" y="3933825"/>
            <a:ext cx="576262" cy="935038"/>
          </a:xfrm>
          <a:prstGeom prst="downArrow">
            <a:avLst>
              <a:gd name="adj1" fmla="val 50000"/>
              <a:gd name="adj2" fmla="val 49925"/>
            </a:avLst>
          </a:prstGeom>
          <a:solidFill>
            <a:schemeClr val="accent1"/>
          </a:solidFill>
          <a:ln w="25400">
            <a:solidFill>
              <a:srgbClr val="89A4A7"/>
            </a:solidFill>
            <a:miter lim="800000"/>
          </a:ln>
        </p:spPr>
        <p:txBody>
          <a:bodyPr anchor="ct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eaLnBrk="1" hangingPunct="1">
              <a:lnSpc>
                <a:spcPct val="100000"/>
              </a:lnSpc>
              <a:spcBef>
                <a:spcPct val="0"/>
              </a:spcBef>
              <a:buFontTx/>
              <a:buNone/>
            </a:pPr>
            <a:endParaRPr lang="zh-CN" altLang="zh-CN" sz="18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3491" name="内容占位符 2"/>
          <p:cNvSpPr>
            <a:spLocks noGrp="1"/>
          </p:cNvSpPr>
          <p:nvPr>
            <p:ph idx="4294967295"/>
          </p:nvPr>
        </p:nvSpPr>
        <p:spPr/>
        <p:txBody>
          <a:bodyPr/>
          <a:lstStyle/>
          <a:p>
            <a:pPr eaLnBrk="1" hangingPunct="1"/>
            <a:r>
              <a:rPr lang="zh-CN" altLang="zh-CN">
                <a:solidFill>
                  <a:srgbClr val="FF0000"/>
                </a:solidFill>
                <a:hlinkClick r:id="rId2" action="ppaction://hlinkpres?slideindex=1&amp;slidetitle="/>
              </a:rPr>
              <a:t>体系结构设计元素</a:t>
            </a:r>
            <a:endParaRPr lang="en-US" altLang="zh-CN">
              <a:solidFill>
                <a:srgbClr val="FF0000"/>
              </a:solidFill>
            </a:endParaRPr>
          </a:p>
          <a:p>
            <a:pPr lvl="1" eaLnBrk="1" hangingPunct="1"/>
            <a:r>
              <a:rPr lang="zh-CN" altLang="zh-CN"/>
              <a:t>为我们提供软件的整体视图</a:t>
            </a:r>
            <a:endParaRPr lang="en-US" altLang="zh-CN"/>
          </a:p>
          <a:p>
            <a:pPr lvl="1" eaLnBrk="1" hangingPunct="1"/>
            <a:r>
              <a:rPr lang="zh-CN" altLang="zh-CN"/>
              <a:t>体系结构的三个来源：</a:t>
            </a:r>
            <a:endParaRPr lang="en-US" altLang="zh-CN"/>
          </a:p>
          <a:p>
            <a:pPr lvl="2" eaLnBrk="1" hangingPunct="1"/>
            <a:r>
              <a:rPr lang="zh-CN" altLang="zh-CN"/>
              <a:t>将要构建的软件应用域信息</a:t>
            </a:r>
            <a:endParaRPr lang="en-US" altLang="zh-CN"/>
          </a:p>
          <a:p>
            <a:pPr lvl="2" eaLnBrk="1" hangingPunct="1"/>
            <a:r>
              <a:rPr lang="zh-CN" altLang="zh-CN"/>
              <a:t>特定的分析模型元素，例如数据流图或分析类、现有问题中的关系和协作</a:t>
            </a:r>
            <a:endParaRPr lang="en-US" altLang="zh-CN"/>
          </a:p>
          <a:p>
            <a:pPr lvl="2" eaLnBrk="1" hangingPunct="1"/>
            <a:r>
              <a:rPr lang="zh-CN" altLang="zh-CN"/>
              <a:t>体系结构模式和风格的可获得性</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4515" name="内容占位符 2"/>
          <p:cNvSpPr>
            <a:spLocks noGrp="1"/>
          </p:cNvSpPr>
          <p:nvPr>
            <p:ph idx="4294967295"/>
          </p:nvPr>
        </p:nvSpPr>
        <p:spPr/>
        <p:txBody>
          <a:bodyPr/>
          <a:lstStyle/>
          <a:p>
            <a:pPr eaLnBrk="1" hangingPunct="1"/>
            <a:r>
              <a:rPr lang="zh-CN" altLang="zh-CN">
                <a:solidFill>
                  <a:srgbClr val="FF0000"/>
                </a:solidFill>
                <a:hlinkClick r:id="rId2" action="ppaction://hlinkpres?slideindex=1&amp;slidetitle="/>
              </a:rPr>
              <a:t>接口设计元素</a:t>
            </a:r>
            <a:endParaRPr lang="en-US" altLang="zh-CN">
              <a:solidFill>
                <a:srgbClr val="FF0000"/>
              </a:solidFill>
            </a:endParaRPr>
          </a:p>
          <a:p>
            <a:pPr lvl="1" eaLnBrk="1" hangingPunct="1"/>
            <a:r>
              <a:rPr lang="zh-CN" altLang="zh-CN"/>
              <a:t>告诉我们信息如何流入和流出系统以及被定义的体系结构一部分的构件之间是如何通信的</a:t>
            </a:r>
            <a:endParaRPr lang="en-US" altLang="zh-CN"/>
          </a:p>
          <a:p>
            <a:pPr lvl="1" eaLnBrk="1" hangingPunct="1"/>
            <a:r>
              <a:rPr lang="zh-CN" altLang="zh-CN"/>
              <a:t>接口设计的三个重要元素：用户界面；和其他系统、设备、网络或其他的信息生产者或使用者的外部接口；各种设计构件之间的内部接口。</a:t>
            </a:r>
            <a:endParaRPr lang="en-US" altLang="zh-C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5327650" cy="614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Box 4"/>
          <p:cNvSpPr txBox="1">
            <a:spLocks noChangeArrowheads="1"/>
          </p:cNvSpPr>
          <p:nvPr/>
        </p:nvSpPr>
        <p:spPr bwMode="auto">
          <a:xfrm>
            <a:off x="5867400" y="2133600"/>
            <a:ext cx="237648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2800"/>
              <a:t>接口是一组描述类的部分行为的操作，并提供了那些操作的访问方法</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6563" name="内容占位符 2"/>
          <p:cNvSpPr>
            <a:spLocks noGrp="1"/>
          </p:cNvSpPr>
          <p:nvPr>
            <p:ph idx="4294967295"/>
          </p:nvPr>
        </p:nvSpPr>
        <p:spPr>
          <a:xfrm>
            <a:off x="457200" y="1196975"/>
            <a:ext cx="8229600" cy="4525963"/>
          </a:xfrm>
        </p:spPr>
        <p:txBody>
          <a:bodyPr/>
          <a:lstStyle/>
          <a:p>
            <a:pPr eaLnBrk="1" hangingPunct="1"/>
            <a:r>
              <a:rPr lang="zh-CN" altLang="zh-CN">
                <a:solidFill>
                  <a:srgbClr val="FF0000"/>
                </a:solidFill>
              </a:rPr>
              <a:t>构件级设计元素</a:t>
            </a:r>
            <a:endParaRPr lang="en-US" altLang="zh-CN">
              <a:solidFill>
                <a:srgbClr val="FF0000"/>
              </a:solidFill>
            </a:endParaRPr>
          </a:p>
          <a:p>
            <a:pPr lvl="1" eaLnBrk="1" hangingPunct="1"/>
            <a:r>
              <a:rPr lang="zh-CN" altLang="en-US"/>
              <a:t>描述了</a:t>
            </a:r>
            <a:r>
              <a:rPr lang="zh-CN" altLang="en-US">
                <a:solidFill>
                  <a:srgbClr val="FF0000"/>
                </a:solidFill>
              </a:rPr>
              <a:t>软件构件的内部细节</a:t>
            </a:r>
            <a:r>
              <a:rPr lang="zh-CN" altLang="en-US"/>
              <a:t>。</a:t>
            </a:r>
            <a:endParaRPr lang="en-US" altLang="zh-CN"/>
          </a:p>
          <a:p>
            <a:pPr lvl="1" eaLnBrk="1" hangingPunct="1"/>
            <a:r>
              <a:rPr lang="zh-CN" altLang="zh-CN"/>
              <a:t>为所有本地数据对象定义数据结构、为所有在构件内发生的处理定义算法细节，并定义允许访问所有构件操作（行为）的接口</a:t>
            </a:r>
            <a:endParaRPr lang="en-US" altLang="zh-CN"/>
          </a:p>
          <a:p>
            <a:pPr eaLnBrk="1" hangingPunct="1"/>
            <a:endParaRPr lang="zh-CN" altLang="zh-CN"/>
          </a:p>
        </p:txBody>
      </p:sp>
      <p:pic>
        <p:nvPicPr>
          <p:cNvPr id="665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4697413"/>
            <a:ext cx="52959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8"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4344" t="4576" r="3801" b="18304"/>
          <a:stretch>
            <a:fillRect/>
          </a:stretch>
        </p:blipFill>
        <p:spPr>
          <a:xfrm>
            <a:off x="125760" y="836712"/>
            <a:ext cx="8892480" cy="6035712"/>
          </a:xfrm>
          <a:solidFill>
            <a:srgbClr val="FFFF00"/>
          </a:solidFill>
          <a:extLst>
            <a:ext uri="{91240B29-F687-4F45-9708-019B960494DF}">
              <a14:hiddenLine xmlns:a14="http://schemas.microsoft.com/office/drawing/2010/main" w="9525">
                <a:solidFill>
                  <a:schemeClr val="tx1"/>
                </a:solidFill>
                <a:prstDash val="solid"/>
                <a:miter lim="800000"/>
                <a:headEnd/>
                <a:tailEnd/>
              </a14:hiddenLine>
            </a:ext>
          </a:extLst>
        </p:spPr>
      </p:pic>
      <p:sp>
        <p:nvSpPr>
          <p:cNvPr id="390155" name="AutoShape 11"/>
          <p:cNvSpPr>
            <a:spLocks noChangeArrowheads="1"/>
          </p:cNvSpPr>
          <p:nvPr/>
        </p:nvSpPr>
        <p:spPr bwMode="auto">
          <a:xfrm>
            <a:off x="7451725" y="1412875"/>
            <a:ext cx="1692275" cy="935038"/>
          </a:xfrm>
          <a:prstGeom prst="wedgeRoundRectCallout">
            <a:avLst>
              <a:gd name="adj1" fmla="val -43713"/>
              <a:gd name="adj2" fmla="val 131662"/>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0"/>
              </a:spcBef>
              <a:defRPr>
                <a:solidFill>
                  <a:schemeClr val="tx1"/>
                </a:solidFill>
                <a:latin typeface="Arial" panose="020B0604020202090204" pitchFamily="34" charset="0"/>
                <a:ea typeface="宋体" pitchFamily="2" charset="-122"/>
              </a:defRPr>
            </a:lvl1pPr>
            <a:lvl2pPr>
              <a:spcBef>
                <a:spcPct val="0"/>
              </a:spcBef>
              <a:defRPr>
                <a:solidFill>
                  <a:schemeClr val="tx1"/>
                </a:solidFill>
                <a:latin typeface="Arial" panose="020B0604020202090204" pitchFamily="34" charset="0"/>
                <a:ea typeface="宋体" pitchFamily="2" charset="-122"/>
              </a:defRPr>
            </a:lvl2pPr>
            <a:lvl3pPr>
              <a:spcBef>
                <a:spcPct val="0"/>
              </a:spcBef>
              <a:defRPr>
                <a:solidFill>
                  <a:schemeClr val="tx1"/>
                </a:solidFill>
                <a:latin typeface="Arial" panose="020B0604020202090204" pitchFamily="34" charset="0"/>
                <a:ea typeface="宋体" pitchFamily="2" charset="-122"/>
              </a:defRPr>
            </a:lvl3pPr>
            <a:lvl4pPr>
              <a:spcBef>
                <a:spcPct val="0"/>
              </a:spcBef>
              <a:defRPr>
                <a:solidFill>
                  <a:schemeClr val="tx1"/>
                </a:solidFill>
                <a:latin typeface="Arial" panose="020B0604020202090204" pitchFamily="34" charset="0"/>
                <a:ea typeface="宋体" pitchFamily="2" charset="-122"/>
              </a:defRPr>
            </a:lvl4pPr>
            <a:lvl5pPr>
              <a:spcBef>
                <a:spcPct val="0"/>
              </a:spcBef>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algn="ctr">
              <a:spcBef>
                <a:spcPct val="20000"/>
              </a:spcBef>
              <a:buFont typeface="Wingdings" panose="05000000000000000000" pitchFamily="2" charset="2"/>
              <a:buBlip>
                <a:blip r:embed="rId4"/>
              </a:buBlip>
            </a:pPr>
            <a:endParaRPr lang="zh-CN"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7587" name="内容占位符 2"/>
          <p:cNvSpPr>
            <a:spLocks noGrp="1"/>
          </p:cNvSpPr>
          <p:nvPr>
            <p:ph idx="4294967295"/>
          </p:nvPr>
        </p:nvSpPr>
        <p:spPr/>
        <p:txBody>
          <a:bodyPr/>
          <a:lstStyle/>
          <a:p>
            <a:pPr eaLnBrk="1" hangingPunct="1"/>
            <a:r>
              <a:rPr lang="zh-CN" altLang="zh-CN">
                <a:solidFill>
                  <a:srgbClr val="FF0000"/>
                </a:solidFill>
              </a:rPr>
              <a:t>部署级设计元素</a:t>
            </a:r>
            <a:endParaRPr lang="en-US" altLang="zh-CN">
              <a:solidFill>
                <a:srgbClr val="FF0000"/>
              </a:solidFill>
            </a:endParaRPr>
          </a:p>
          <a:p>
            <a:pPr lvl="1" eaLnBrk="1" hangingPunct="1"/>
            <a:r>
              <a:rPr lang="zh-CN" altLang="zh-CN"/>
              <a:t>指明软件功能和子系统将如何在支持软件的物理计算环境内分布。</a:t>
            </a:r>
            <a:endParaRPr lang="en-US" altLang="zh-CN"/>
          </a:p>
          <a:p>
            <a:pPr eaLnBrk="1" hangingPunct="1"/>
            <a:endParaRPr lang="zh-CN" altLang="zh-C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55563"/>
            <a:ext cx="5832475" cy="680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idx="4294967295"/>
          </p:nvPr>
        </p:nvSpPr>
        <p:spPr/>
        <p:txBody>
          <a:bodyPr/>
          <a:lstStyle/>
          <a:p>
            <a:pPr eaLnBrk="1" hangingPunct="1"/>
            <a:r>
              <a:rPr lang="en-US" altLang="zh-CN"/>
              <a:t>7.5 </a:t>
            </a:r>
            <a:r>
              <a:rPr lang="zh-CN" altLang="zh-CN"/>
              <a:t>基于模式的软件设计</a:t>
            </a:r>
          </a:p>
        </p:txBody>
      </p:sp>
      <p:sp>
        <p:nvSpPr>
          <p:cNvPr id="69635" name="内容占位符 2"/>
          <p:cNvSpPr>
            <a:spLocks noGrp="1"/>
          </p:cNvSpPr>
          <p:nvPr>
            <p:ph idx="4294967295"/>
          </p:nvPr>
        </p:nvSpPr>
        <p:spPr>
          <a:xfrm>
            <a:off x="428625" y="1571625"/>
            <a:ext cx="8229600" cy="4525963"/>
          </a:xfrm>
        </p:spPr>
        <p:txBody>
          <a:bodyPr/>
          <a:lstStyle/>
          <a:p>
            <a:pPr eaLnBrk="1" hangingPunct="1"/>
            <a:r>
              <a:rPr lang="zh-CN" altLang="zh-CN"/>
              <a:t>贯穿整个设计过程，软件设计人员都应寻找每个机会</a:t>
            </a:r>
            <a:r>
              <a:rPr lang="zh-CN" altLang="zh-CN">
                <a:solidFill>
                  <a:srgbClr val="FF0000"/>
                </a:solidFill>
              </a:rPr>
              <a:t>重用现有的设计模型（</a:t>
            </a:r>
            <a:r>
              <a:rPr lang="zh-CN" altLang="zh-CN"/>
              <a:t>当它们满足设计需要时）而不是创建一个新的</a:t>
            </a:r>
            <a:endParaRPr lang="en-US" altLang="zh-CN"/>
          </a:p>
          <a:p>
            <a:pPr lvl="1" eaLnBrk="1" hangingPunct="1">
              <a:buFontTx/>
              <a:buNone/>
            </a:pPr>
            <a:endParaRPr lang="zh-CN"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idx="4294967295"/>
          </p:nvPr>
        </p:nvSpPr>
        <p:spPr/>
        <p:txBody>
          <a:bodyPr/>
          <a:lstStyle/>
          <a:p>
            <a:pPr eaLnBrk="1" hangingPunct="1"/>
            <a:r>
              <a:rPr lang="en-US" altLang="zh-CN"/>
              <a:t>7.5.1 </a:t>
            </a:r>
            <a:r>
              <a:rPr lang="zh-CN" altLang="zh-CN"/>
              <a:t>描述设计模式</a:t>
            </a:r>
          </a:p>
        </p:txBody>
      </p:sp>
      <p:sp>
        <p:nvSpPr>
          <p:cNvPr id="70659" name="内容占位符 2"/>
          <p:cNvSpPr>
            <a:spLocks noGrp="1"/>
          </p:cNvSpPr>
          <p:nvPr>
            <p:ph sz="half" idx="4294967295"/>
          </p:nvPr>
        </p:nvSpPr>
        <p:spPr>
          <a:xfrm>
            <a:off x="1042988" y="2332038"/>
            <a:ext cx="4038600" cy="4525962"/>
          </a:xfrm>
        </p:spPr>
        <p:txBody>
          <a:bodyPr/>
          <a:lstStyle/>
          <a:p>
            <a:pPr lvl="1" eaLnBrk="1" hangingPunct="1"/>
            <a:r>
              <a:rPr lang="zh-CN" altLang="zh-CN"/>
              <a:t>模式名</a:t>
            </a:r>
            <a:endParaRPr lang="en-US" altLang="zh-CN"/>
          </a:p>
          <a:p>
            <a:pPr lvl="1" eaLnBrk="1" hangingPunct="1"/>
            <a:r>
              <a:rPr lang="zh-CN" altLang="zh-CN"/>
              <a:t>含义</a:t>
            </a:r>
            <a:endParaRPr lang="en-US" altLang="zh-CN"/>
          </a:p>
          <a:p>
            <a:pPr lvl="1" eaLnBrk="1" hangingPunct="1"/>
            <a:r>
              <a:rPr lang="zh-CN" altLang="zh-CN"/>
              <a:t>其他名称</a:t>
            </a:r>
            <a:endParaRPr lang="en-US" altLang="zh-CN"/>
          </a:p>
          <a:p>
            <a:pPr lvl="1" eaLnBrk="1" hangingPunct="1"/>
            <a:r>
              <a:rPr lang="zh-CN" altLang="zh-CN"/>
              <a:t>动机</a:t>
            </a:r>
            <a:r>
              <a:rPr lang="zh-CN" altLang="zh-CN" sz="2200"/>
              <a:t>（问题示例）</a:t>
            </a:r>
            <a:endParaRPr lang="en-US" altLang="zh-CN" sz="2200"/>
          </a:p>
          <a:p>
            <a:pPr lvl="1" eaLnBrk="1" hangingPunct="1"/>
            <a:r>
              <a:rPr lang="zh-CN" altLang="zh-CN"/>
              <a:t>适用性</a:t>
            </a:r>
            <a:endParaRPr lang="en-US" altLang="zh-CN"/>
          </a:p>
          <a:p>
            <a:pPr lvl="1" eaLnBrk="1" hangingPunct="1"/>
            <a:endParaRPr lang="zh-CN" altLang="zh-CN"/>
          </a:p>
        </p:txBody>
      </p:sp>
      <p:sp>
        <p:nvSpPr>
          <p:cNvPr id="70660" name="内容占位符 4"/>
          <p:cNvSpPr>
            <a:spLocks noGrp="1"/>
          </p:cNvSpPr>
          <p:nvPr>
            <p:ph sz="half" idx="4294967295"/>
          </p:nvPr>
        </p:nvSpPr>
        <p:spPr>
          <a:xfrm>
            <a:off x="4427538" y="2332038"/>
            <a:ext cx="4716462" cy="4525962"/>
          </a:xfrm>
        </p:spPr>
        <p:txBody>
          <a:bodyPr/>
          <a:lstStyle/>
          <a:p>
            <a:pPr lvl="1" eaLnBrk="1" hangingPunct="1"/>
            <a:r>
              <a:rPr lang="zh-CN" altLang="zh-CN"/>
              <a:t>结构</a:t>
            </a:r>
            <a:r>
              <a:rPr lang="zh-CN" altLang="zh-CN" sz="2200"/>
              <a:t>（所必须的类）</a:t>
            </a:r>
            <a:endParaRPr lang="en-US" altLang="zh-CN" sz="2200"/>
          </a:p>
          <a:p>
            <a:pPr lvl="1" eaLnBrk="1" hangingPunct="1"/>
            <a:r>
              <a:rPr lang="zh-CN" altLang="zh-CN"/>
              <a:t>参与者</a:t>
            </a:r>
            <a:r>
              <a:rPr lang="zh-CN" altLang="zh-CN" sz="2200"/>
              <a:t>（必须类的职责）</a:t>
            </a:r>
            <a:endParaRPr lang="en-US" altLang="zh-CN" sz="2200"/>
          </a:p>
          <a:p>
            <a:pPr lvl="1" eaLnBrk="1" hangingPunct="1"/>
            <a:r>
              <a:rPr lang="zh-CN" altLang="zh-CN"/>
              <a:t>协作</a:t>
            </a:r>
            <a:r>
              <a:rPr lang="zh-CN" altLang="zh-CN" sz="2200"/>
              <a:t>（参与者如何协作完成职责）</a:t>
            </a:r>
            <a:endParaRPr lang="en-US" altLang="zh-CN" sz="2200"/>
          </a:p>
          <a:p>
            <a:pPr lvl="1" eaLnBrk="1" hangingPunct="1"/>
            <a:r>
              <a:rPr lang="zh-CN" altLang="zh-CN"/>
              <a:t>因果关系</a:t>
            </a:r>
            <a:r>
              <a:rPr lang="zh-CN" altLang="zh-CN" sz="2200"/>
              <a:t>（设计的影响因素）</a:t>
            </a:r>
            <a:endParaRPr lang="en-US" altLang="zh-CN" sz="2200"/>
          </a:p>
          <a:p>
            <a:pPr lvl="1" eaLnBrk="1" hangingPunct="1"/>
            <a:r>
              <a:rPr lang="zh-CN" altLang="zh-CN"/>
              <a:t>相关模式</a:t>
            </a:r>
          </a:p>
        </p:txBody>
      </p:sp>
      <p:sp>
        <p:nvSpPr>
          <p:cNvPr id="70661" name="矩形 5"/>
          <p:cNvSpPr>
            <a:spLocks noChangeArrowheads="1"/>
          </p:cNvSpPr>
          <p:nvPr/>
        </p:nvSpPr>
        <p:spPr bwMode="auto">
          <a:xfrm>
            <a:off x="900113" y="1484313"/>
            <a:ext cx="28765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3000"/>
              <a:t>设计模式模板：</a:t>
            </a:r>
            <a:endParaRPr lang="en-US" altLang="zh-CN" sz="30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idx="4294967295"/>
          </p:nvPr>
        </p:nvSpPr>
        <p:spPr/>
        <p:txBody>
          <a:bodyPr/>
          <a:lstStyle/>
          <a:p>
            <a:pPr eaLnBrk="1" hangingPunct="1"/>
            <a:r>
              <a:rPr lang="en-US" altLang="zh-CN"/>
              <a:t>7.5.2 </a:t>
            </a:r>
            <a:r>
              <a:rPr lang="zh-CN" altLang="zh-CN"/>
              <a:t>在设计中使用模式</a:t>
            </a:r>
          </a:p>
        </p:txBody>
      </p:sp>
      <p:sp>
        <p:nvSpPr>
          <p:cNvPr id="71683" name="内容占位符 4"/>
          <p:cNvSpPr>
            <a:spLocks noGrp="1"/>
          </p:cNvSpPr>
          <p:nvPr>
            <p:ph idx="4294967295"/>
          </p:nvPr>
        </p:nvSpPr>
        <p:spPr/>
        <p:txBody>
          <a:bodyPr/>
          <a:lstStyle/>
          <a:p>
            <a:pPr eaLnBrk="1" hangingPunct="1"/>
            <a:r>
              <a:rPr lang="zh-CN" altLang="zh-CN"/>
              <a:t>在整个设计中都可以使用设计模式</a:t>
            </a:r>
            <a:endParaRPr lang="en-US" altLang="zh-CN"/>
          </a:p>
          <a:p>
            <a:pPr lvl="1" eaLnBrk="1" hangingPunct="1"/>
            <a:r>
              <a:rPr lang="zh-CN" altLang="zh-CN"/>
              <a:t>体系结构模式</a:t>
            </a:r>
            <a:endParaRPr lang="en-US" altLang="zh-CN"/>
          </a:p>
          <a:p>
            <a:pPr lvl="1" eaLnBrk="1" hangingPunct="1"/>
            <a:r>
              <a:rPr lang="zh-CN" altLang="zh-CN"/>
              <a:t>设计模式</a:t>
            </a:r>
            <a:endParaRPr lang="en-US" altLang="zh-CN"/>
          </a:p>
          <a:p>
            <a:pPr lvl="1" eaLnBrk="1" hangingPunct="1"/>
            <a:r>
              <a:rPr lang="zh-CN" altLang="zh-CN"/>
              <a:t>习惯语法</a:t>
            </a:r>
            <a:endParaRPr lang="en-US" alt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idx="4294967295"/>
          </p:nvPr>
        </p:nvSpPr>
        <p:spPr/>
        <p:txBody>
          <a:bodyPr/>
          <a:lstStyle/>
          <a:p>
            <a:pPr eaLnBrk="1" hangingPunct="1"/>
            <a:r>
              <a:rPr lang="en-US" altLang="zh-CN"/>
              <a:t>7.5.3 </a:t>
            </a:r>
            <a:r>
              <a:rPr lang="zh-CN" altLang="zh-CN"/>
              <a:t>框架</a:t>
            </a:r>
          </a:p>
        </p:txBody>
      </p:sp>
      <p:sp>
        <p:nvSpPr>
          <p:cNvPr id="72707" name="内容占位符 2"/>
          <p:cNvSpPr>
            <a:spLocks noGrp="1"/>
          </p:cNvSpPr>
          <p:nvPr>
            <p:ph idx="4294967295"/>
          </p:nvPr>
        </p:nvSpPr>
        <p:spPr/>
        <p:txBody>
          <a:bodyPr/>
          <a:lstStyle/>
          <a:p>
            <a:pPr eaLnBrk="1" hangingPunct="1"/>
            <a:r>
              <a:rPr lang="zh-CN" altLang="zh-CN"/>
              <a:t>框架不是设计模式，而是一个带有“</a:t>
            </a:r>
            <a:r>
              <a:rPr lang="zh-CN" altLang="zh-CN">
                <a:solidFill>
                  <a:srgbClr val="FF0000"/>
                </a:solidFill>
              </a:rPr>
              <a:t>插入点</a:t>
            </a:r>
            <a:r>
              <a:rPr lang="zh-CN" altLang="zh-CN"/>
              <a:t>”集合的骨架，插入点使得体系结构能够适应特定的问题域。</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pPr eaLnBrk="1" hangingPunct="1"/>
            <a:r>
              <a:rPr lang="zh-CN" altLang="en-US"/>
              <a:t>构件</a:t>
            </a:r>
            <a:r>
              <a:rPr lang="en-US" altLang="zh-CN"/>
              <a:t>—</a:t>
            </a:r>
            <a:r>
              <a:rPr lang="zh-CN" altLang="en-US"/>
              <a:t>模式</a:t>
            </a:r>
            <a:r>
              <a:rPr lang="en-US" altLang="zh-CN"/>
              <a:t>—</a:t>
            </a:r>
            <a:r>
              <a:rPr lang="zh-CN" altLang="en-US"/>
              <a:t>框架</a:t>
            </a:r>
          </a:p>
        </p:txBody>
      </p:sp>
      <p:sp>
        <p:nvSpPr>
          <p:cNvPr id="73731" name="内容占位符 2"/>
          <p:cNvSpPr>
            <a:spLocks noGrp="1"/>
          </p:cNvSpPr>
          <p:nvPr>
            <p:ph idx="1"/>
          </p:nvPr>
        </p:nvSpPr>
        <p:spPr/>
        <p:txBody>
          <a:bodyPr/>
          <a:lstStyle/>
          <a:p>
            <a:pPr eaLnBrk="1" hangingPunct="1"/>
            <a:r>
              <a:rPr lang="zh-CN" altLang="en-US"/>
              <a:t>构件通常是</a:t>
            </a:r>
            <a:r>
              <a:rPr lang="zh-CN" altLang="en-US">
                <a:solidFill>
                  <a:srgbClr val="FF0000"/>
                </a:solidFill>
              </a:rPr>
              <a:t>代码重用</a:t>
            </a:r>
            <a:endParaRPr lang="en-US" altLang="zh-CN">
              <a:solidFill>
                <a:srgbClr val="FF0000"/>
              </a:solidFill>
            </a:endParaRPr>
          </a:p>
          <a:p>
            <a:pPr eaLnBrk="1" hangingPunct="1"/>
            <a:r>
              <a:rPr lang="zh-CN" altLang="en-US"/>
              <a:t>设计模式是</a:t>
            </a:r>
            <a:r>
              <a:rPr lang="zh-CN" altLang="en-US">
                <a:solidFill>
                  <a:srgbClr val="FF0000"/>
                </a:solidFill>
              </a:rPr>
              <a:t>设计重用</a:t>
            </a:r>
            <a:endParaRPr lang="en-US" altLang="zh-CN">
              <a:solidFill>
                <a:srgbClr val="FF0000"/>
              </a:solidFill>
            </a:endParaRPr>
          </a:p>
          <a:p>
            <a:pPr eaLnBrk="1" hangingPunct="1"/>
            <a:r>
              <a:rPr lang="zh-CN" altLang="en-US"/>
              <a:t>框架则介于两者之间，</a:t>
            </a:r>
            <a:r>
              <a:rPr lang="zh-CN" altLang="en-US">
                <a:solidFill>
                  <a:srgbClr val="FF0000"/>
                </a:solidFill>
              </a:rPr>
              <a:t>部分代码重用，部分设计重用</a:t>
            </a:r>
            <a:r>
              <a:rPr lang="zh-CN" altLang="en-US"/>
              <a:t>，有时分析也可重用。</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软件工程模板">
  <a:themeElements>
    <a:clrScheme name="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软件工程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软件工程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软件工程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软件工程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软件工程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软件工程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软件工程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软件工程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软件工程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软件工程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软件工程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软件工程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软件工程模板">
  <a:themeElements>
    <a:clrScheme name="1_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软件工程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软件工程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软件工程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软件工程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软件工程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软件工程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软件工程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软件工程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软件工程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软件工程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软件工程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软件工程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软件工程模板</Template>
  <TotalTime>54</TotalTime>
  <Words>4394</Words>
  <Application>Microsoft Office PowerPoint</Application>
  <PresentationFormat>全屏显示(4:3)</PresentationFormat>
  <Paragraphs>408</Paragraphs>
  <Slides>96</Slides>
  <Notes>9</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96</vt:i4>
      </vt:variant>
    </vt:vector>
  </HeadingPairs>
  <TitlesOfParts>
    <vt:vector size="112" baseType="lpstr">
      <vt:lpstr>Monotype Sorts</vt:lpstr>
      <vt:lpstr>PingFang SC</vt:lpstr>
      <vt:lpstr>仿宋_GB2312</vt:lpstr>
      <vt:lpstr>黑体</vt:lpstr>
      <vt:lpstr>华文新魏</vt:lpstr>
      <vt:lpstr>隶书</vt:lpstr>
      <vt:lpstr>宋体</vt:lpstr>
      <vt:lpstr>Arial</vt:lpstr>
      <vt:lpstr>Calibri</vt:lpstr>
      <vt:lpstr>Times New Roman</vt:lpstr>
      <vt:lpstr>Verdana</vt:lpstr>
      <vt:lpstr>Wingdings</vt:lpstr>
      <vt:lpstr>软件工程模板</vt:lpstr>
      <vt:lpstr>1_软件工程模板</vt:lpstr>
      <vt:lpstr>Clip</vt:lpstr>
      <vt:lpstr>Image</vt:lpstr>
      <vt:lpstr>第7章 设计工程</vt:lpstr>
      <vt:lpstr>主要内容</vt:lpstr>
      <vt:lpstr>7.1 软件设计</vt:lpstr>
      <vt:lpstr>7.1 软件设计</vt:lpstr>
      <vt:lpstr>软件设计的目标和任务</vt:lpstr>
      <vt:lpstr>软件设计的目标和任务</vt:lpstr>
      <vt:lpstr>PowerPoint 演示文稿</vt:lpstr>
      <vt:lpstr>PowerPoint 演示文稿</vt:lpstr>
      <vt:lpstr>PowerPoint 演示文稿</vt:lpstr>
      <vt:lpstr>PowerPoint 演示文稿</vt:lpstr>
      <vt:lpstr>开发阶段的信息流</vt:lpstr>
      <vt:lpstr>PowerPoint 演示文稿</vt:lpstr>
      <vt:lpstr>PowerPoint 演示文稿</vt:lpstr>
      <vt:lpstr>PowerPoint 演示文稿</vt:lpstr>
      <vt:lpstr>软件设计任务</vt:lpstr>
      <vt:lpstr>PowerPoint 演示文稿</vt:lpstr>
      <vt:lpstr>7.2 设计过程和设计质量 </vt:lpstr>
      <vt:lpstr>7.2 设计过程和设计质量 （续）</vt:lpstr>
      <vt:lpstr>7.2 设计过程和设计质量 （续）</vt:lpstr>
      <vt:lpstr>7.2 设计过程和设计质量 （续）</vt:lpstr>
      <vt:lpstr>7.2 设计过程和设计质量 （续）</vt:lpstr>
      <vt:lpstr>7.2 设计过程和设计质量 （续）</vt:lpstr>
      <vt:lpstr>7.2 设计过程和设计质量 （续）</vt:lpstr>
      <vt:lpstr>PowerPoint 演示文稿</vt:lpstr>
      <vt:lpstr>典型设计权衡</vt:lpstr>
      <vt:lpstr>7.2 设计过程和设计质量 （续）</vt:lpstr>
      <vt:lpstr>通常设计任务集</vt:lpstr>
      <vt:lpstr>通常设计任务集</vt:lpstr>
      <vt:lpstr>通常设计任务集</vt:lpstr>
      <vt:lpstr>通常设计任务集</vt:lpstr>
      <vt:lpstr>7.3 设计概念</vt:lpstr>
      <vt:lpstr>PowerPoint 演示文稿</vt:lpstr>
      <vt:lpstr>例: 开发一个CAD软件的三层抽象</vt:lpstr>
      <vt:lpstr>PowerPoint 演示文稿</vt:lpstr>
      <vt:lpstr>PowerPoint 演示文稿</vt:lpstr>
      <vt:lpstr>PowerPoint 演示文稿</vt:lpstr>
      <vt:lpstr>7.3 设计概念（续）</vt:lpstr>
      <vt:lpstr>PowerPoint 演示文稿</vt:lpstr>
      <vt:lpstr>二．程序结构</vt:lpstr>
      <vt:lpstr>程序的结构图例子</vt:lpstr>
      <vt:lpstr>PowerPoint 演示文稿</vt:lpstr>
      <vt:lpstr>PowerPoint 演示文稿</vt:lpstr>
      <vt:lpstr>PowerPoint 演示文稿</vt:lpstr>
      <vt:lpstr>PowerPoint 演示文稿</vt:lpstr>
      <vt:lpstr>PowerPoint 演示文稿</vt:lpstr>
      <vt:lpstr>四．软件过程</vt:lpstr>
      <vt:lpstr>五. 自顶向下，逐步细化</vt:lpstr>
      <vt:lpstr>7.3 设计概念（续）</vt:lpstr>
      <vt:lpstr>7.3 设计概念（续）</vt:lpstr>
      <vt:lpstr>PowerPoint 演示文稿</vt:lpstr>
      <vt:lpstr>PowerPoint 演示文稿</vt:lpstr>
      <vt:lpstr>7.3 设计概念（续）</vt:lpstr>
      <vt:lpstr>PowerPoint 演示文稿</vt:lpstr>
      <vt:lpstr>PowerPoint 演示文稿</vt:lpstr>
      <vt:lpstr>7.3 设计概念（续）</vt:lpstr>
      <vt:lpstr>7.3 设计概念（续）</vt:lpstr>
      <vt:lpstr>功能独立</vt:lpstr>
      <vt:lpstr>模块间的耦合</vt:lpstr>
      <vt:lpstr>非直接耦合(Nondirect Coupling)</vt:lpstr>
      <vt:lpstr>数据耦合 (Data Coupling)</vt:lpstr>
      <vt:lpstr>标记耦合 (Stamp Coupling)</vt:lpstr>
      <vt:lpstr>控制耦合 (Control Coupling) </vt:lpstr>
      <vt:lpstr>外部耦合（External Coupling）</vt:lpstr>
      <vt:lpstr>公共耦合（Common Coupling）</vt:lpstr>
      <vt:lpstr>内容耦合 (Content Coupling)</vt:lpstr>
      <vt:lpstr>PowerPoint 演示文稿</vt:lpstr>
      <vt:lpstr>模块内聚</vt:lpstr>
      <vt:lpstr>功能内聚 (Functional Cohesion)</vt:lpstr>
      <vt:lpstr>信息内聚(Informational Cohesion)</vt:lpstr>
      <vt:lpstr>信息内聚</vt:lpstr>
      <vt:lpstr>通信内聚 (Communication Cohesion)</vt:lpstr>
      <vt:lpstr>PowerPoint 演示文稿</vt:lpstr>
      <vt:lpstr>过程内聚（Procedural Cohesion） </vt:lpstr>
      <vt:lpstr>时间内聚 （Classical Cohesion）</vt:lpstr>
      <vt:lpstr>逻辑内聚（Logical Cohesion）</vt:lpstr>
      <vt:lpstr>巧合内聚（Coincidental Cohesion）</vt:lpstr>
      <vt:lpstr>7.3 设计概念（续）</vt:lpstr>
      <vt:lpstr>7.3 设计概念（续）</vt:lpstr>
      <vt:lpstr>7.3 设计概念（续）</vt:lpstr>
      <vt:lpstr>7.3 设计概念（续）</vt:lpstr>
      <vt:lpstr>7.3 设计概念（续）</vt:lpstr>
      <vt:lpstr>7.4 设计模型</vt:lpstr>
      <vt:lpstr>7.4 设计模型（续）</vt:lpstr>
      <vt:lpstr>7.4 设计模型（续）</vt:lpstr>
      <vt:lpstr>7.4 设计模型（续）</vt:lpstr>
      <vt:lpstr>7.4 设计模型（续）</vt:lpstr>
      <vt:lpstr>7.4 设计模型（续）</vt:lpstr>
      <vt:lpstr>PowerPoint 演示文稿</vt:lpstr>
      <vt:lpstr>7.4 设计模型（续）</vt:lpstr>
      <vt:lpstr>7.4 设计模型（续）</vt:lpstr>
      <vt:lpstr>PowerPoint 演示文稿</vt:lpstr>
      <vt:lpstr>7.5 基于模式的软件设计</vt:lpstr>
      <vt:lpstr>7.5.1 描述设计模式</vt:lpstr>
      <vt:lpstr>7.5.2 在设计中使用模式</vt:lpstr>
      <vt:lpstr>7.5.3 框架</vt:lpstr>
      <vt:lpstr>构件—模式—框架</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设计工程</dc:title>
  <dc:creator>User</dc:creator>
  <cp:lastModifiedBy>wuqq</cp:lastModifiedBy>
  <cp:revision>149</cp:revision>
  <cp:lastPrinted>2024-10-17T11:02:22Z</cp:lastPrinted>
  <dcterms:created xsi:type="dcterms:W3CDTF">2024-10-17T11:02:22Z</dcterms:created>
  <dcterms:modified xsi:type="dcterms:W3CDTF">2025-10-22T08:28:30Z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2052-6.7.0.8823</vt:lpwstr>
  </property>
  <property fmtid="{D5CDD505-2E9C-101B-9397-08002B2CF9AE}" pid="3" name="ICV">
    <vt:lpwstr>C27426C023A815DABCEC106786E1685B_42</vt:lpwstr>
  </property>
</Properties>
</file>